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78" r:id="rId3"/>
    <p:sldId id="283" r:id="rId4"/>
    <p:sldId id="277" r:id="rId5"/>
    <p:sldId id="269" r:id="rId6"/>
    <p:sldId id="284" r:id="rId7"/>
    <p:sldId id="286" r:id="rId8"/>
    <p:sldId id="289" r:id="rId9"/>
    <p:sldId id="288" r:id="rId10"/>
    <p:sldId id="282" r:id="rId11"/>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D24E"/>
    <a:srgbClr val="FFFF99"/>
    <a:srgbClr val="FFCC00"/>
    <a:srgbClr val="FF00FF"/>
    <a:srgbClr val="FF99FF"/>
    <a:srgbClr val="FF66FF"/>
    <a:srgbClr val="8560FC"/>
    <a:srgbClr val="3E04F6"/>
    <a:srgbClr val="007E3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971" autoAdjust="0"/>
    <p:restoredTop sz="75172" autoAdjust="0"/>
  </p:normalViewPr>
  <p:slideViewPr>
    <p:cSldViewPr>
      <p:cViewPr>
        <p:scale>
          <a:sx n="80" d="100"/>
          <a:sy n="80" d="100"/>
        </p:scale>
        <p:origin x="-1842" y="-21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5BF5CA-16F7-4213-8807-1FC9D35C615B}" type="datetimeFigureOut">
              <a:rPr lang="el-GR" smtClean="0"/>
              <a:pPr/>
              <a:t>25/2/2022</a:t>
            </a:fld>
            <a:endParaRPr lang="el-GR" dirty="0"/>
          </a:p>
        </p:txBody>
      </p:sp>
      <p:sp>
        <p:nvSpPr>
          <p:cNvPr id="4" name="3 - Θέση εικόνας διαφάνειας"/>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0E3CEC-102B-45B3-B627-EDD86E9244D2}"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14350" y="2840569"/>
            <a:ext cx="5829300" cy="1960033"/>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8ECAC02-80E0-4156-AB4E-99D36F7A576C}" type="datetimeFigureOut">
              <a:rPr lang="el-GR" smtClean="0"/>
              <a:pPr/>
              <a:t>25/2/2022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D706C1D-8A24-4971-AEF6-3187C2268B89}"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8ECAC02-80E0-4156-AB4E-99D36F7A576C}" type="datetimeFigureOut">
              <a:rPr lang="el-GR" smtClean="0"/>
              <a:pPr/>
              <a:t>25/2/2022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D706C1D-8A24-4971-AEF6-3187C2268B89}"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3729037" y="488951"/>
            <a:ext cx="1157288" cy="104013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257176" y="488951"/>
            <a:ext cx="3357563" cy="104013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8ECAC02-80E0-4156-AB4E-99D36F7A576C}" type="datetimeFigureOut">
              <a:rPr lang="el-GR" smtClean="0"/>
              <a:pPr/>
              <a:t>25/2/2022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D706C1D-8A24-4971-AEF6-3187C2268B89}"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8ECAC02-80E0-4156-AB4E-99D36F7A576C}" type="datetimeFigureOut">
              <a:rPr lang="el-GR" smtClean="0"/>
              <a:pPr/>
              <a:t>25/2/2022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D706C1D-8A24-4971-AEF6-3187C2268B89}"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41735" y="5875867"/>
            <a:ext cx="5829300" cy="1816100"/>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8ECAC02-80E0-4156-AB4E-99D36F7A576C}" type="datetimeFigureOut">
              <a:rPr lang="el-GR" smtClean="0"/>
              <a:pPr/>
              <a:t>25/2/2022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D706C1D-8A24-4971-AEF6-3187C2268B89}"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8ECAC02-80E0-4156-AB4E-99D36F7A576C}" type="datetimeFigureOut">
              <a:rPr lang="el-GR" smtClean="0"/>
              <a:pPr/>
              <a:t>25/2/2022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D706C1D-8A24-4971-AEF6-3187C2268B89}"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42900" y="366184"/>
            <a:ext cx="6172200" cy="1524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8ECAC02-80E0-4156-AB4E-99D36F7A576C}" type="datetimeFigureOut">
              <a:rPr lang="el-GR" smtClean="0"/>
              <a:pPr/>
              <a:t>25/2/2022</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AD706C1D-8A24-4971-AEF6-3187C2268B89}"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8ECAC02-80E0-4156-AB4E-99D36F7A576C}" type="datetimeFigureOut">
              <a:rPr lang="el-GR" smtClean="0"/>
              <a:pPr/>
              <a:t>25/2/2022</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AD706C1D-8A24-4971-AEF6-3187C2268B89}"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8ECAC02-80E0-4156-AB4E-99D36F7A576C}" type="datetimeFigureOut">
              <a:rPr lang="el-GR" smtClean="0"/>
              <a:pPr/>
              <a:t>25/2/2022</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AD706C1D-8A24-4971-AEF6-3187C2268B89}"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342901" y="364067"/>
            <a:ext cx="2256235" cy="154940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8ECAC02-80E0-4156-AB4E-99D36F7A576C}" type="datetimeFigureOut">
              <a:rPr lang="el-GR" smtClean="0"/>
              <a:pPr/>
              <a:t>25/2/2022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D706C1D-8A24-4971-AEF6-3187C2268B89}"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344216" y="6400801"/>
            <a:ext cx="4114800" cy="755651"/>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8ECAC02-80E0-4156-AB4E-99D36F7A576C}" type="datetimeFigureOut">
              <a:rPr lang="el-GR" smtClean="0"/>
              <a:pPr/>
              <a:t>25/2/2022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D706C1D-8A24-4971-AEF6-3187C2268B89}"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ECAC02-80E0-4156-AB4E-99D36F7A576C}" type="datetimeFigureOut">
              <a:rPr lang="el-GR" smtClean="0"/>
              <a:pPr/>
              <a:t>25/2/2022</a:t>
            </a:fld>
            <a:endParaRPr lang="el-GR" dirty="0"/>
          </a:p>
        </p:txBody>
      </p:sp>
      <p:sp>
        <p:nvSpPr>
          <p:cNvPr id="5" name="4 - Θέση υποσέλιδου"/>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D706C1D-8A24-4971-AEF6-3187C2268B89}"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bowen.gr/category/%ce%ac%cf%81%ce%b8%cf%81%ce%b1/" TargetMode="Externa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info@bowen.gr" TargetMode="Externa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fontScale="90000"/>
          </a:bodyPr>
          <a:lstStyle/>
          <a:p>
            <a:r>
              <a:rPr lang="el-GR" dirty="0" smtClean="0"/>
              <a:t/>
            </a:r>
            <a:br>
              <a:rPr lang="el-GR" dirty="0" smtClean="0"/>
            </a:br>
            <a:r>
              <a:rPr lang="el-GR" dirty="0" smtClean="0"/>
              <a:t/>
            </a:r>
            <a:br>
              <a:rPr lang="el-GR" dirty="0" smtClean="0"/>
            </a:br>
            <a:endParaRPr lang="el-GR" dirty="0"/>
          </a:p>
        </p:txBody>
      </p:sp>
      <p:sp>
        <p:nvSpPr>
          <p:cNvPr id="11" name="7 - Θέση περιεχομένου"/>
          <p:cNvSpPr txBox="1">
            <a:spLocks/>
          </p:cNvSpPr>
          <p:nvPr/>
        </p:nvSpPr>
        <p:spPr>
          <a:xfrm>
            <a:off x="188641" y="2062737"/>
            <a:ext cx="6480721" cy="6685727"/>
          </a:xfrm>
          <a:prstGeom prst="rect">
            <a:avLst/>
          </a:prstGeom>
          <a:ln w="28575">
            <a:solidFill>
              <a:srgbClr val="FFCC00"/>
            </a:solidFill>
          </a:ln>
        </p:spPr>
        <p:txBody>
          <a:bodyPr vert="horz" lIns="91440" tIns="45720" rIns="91440" bIns="45720" rtlCol="0">
            <a:noAutofit/>
          </a:bodyPr>
          <a:lstStyle/>
          <a:p>
            <a:pPr algn="just"/>
            <a:r>
              <a:rPr lang="el-GR" sz="1200" dirty="0" smtClean="0">
                <a:latin typeface="Bookman Old Style" pitchFamily="18" charset="0"/>
                <a:ea typeface="+mj-ea"/>
                <a:cs typeface="+mj-cs"/>
              </a:rPr>
              <a:t>Αγαπητοί συνάδελφοι,</a:t>
            </a:r>
          </a:p>
          <a:p>
            <a:pPr algn="just"/>
            <a:endParaRPr lang="el-GR" sz="1200" dirty="0" smtClean="0">
              <a:latin typeface="Bookman Old Style" pitchFamily="18" charset="0"/>
              <a:ea typeface="+mj-ea"/>
              <a:cs typeface="+mj-cs"/>
            </a:endParaRPr>
          </a:p>
          <a:p>
            <a:pPr algn="just"/>
            <a:r>
              <a:rPr lang="el-GR" sz="1200" dirty="0" smtClean="0">
                <a:latin typeface="Bookman Old Style" pitchFamily="18" charset="0"/>
                <a:ea typeface="+mj-ea"/>
                <a:cs typeface="+mj-cs"/>
              </a:rPr>
              <a:t>η 6</a:t>
            </a:r>
            <a:r>
              <a:rPr lang="el-GR" sz="1200" baseline="30000" dirty="0" smtClean="0">
                <a:latin typeface="Bookman Old Style" pitchFamily="18" charset="0"/>
                <a:ea typeface="+mj-ea"/>
                <a:cs typeface="+mj-cs"/>
              </a:rPr>
              <a:t>η</a:t>
            </a:r>
            <a:r>
              <a:rPr lang="el-GR" sz="1200" dirty="0" smtClean="0">
                <a:latin typeface="Bookman Old Style" pitchFamily="18" charset="0"/>
                <a:ea typeface="+mj-ea"/>
                <a:cs typeface="+mj-cs"/>
              </a:rPr>
              <a:t> Μαρτίου έχει θεσπιστεί ως παγκόσμια ημέρα λεμφοιδήματος. Όχι επειδή είναι κάτι που θα έπρεπε να εορτάζεται, αλλά επειδή τα διεθνή υποστηρικτικά δίκτυα των ασθενών με λεμφοίδημα προσπαθούν με αυτόν τον τρόπο</a:t>
            </a:r>
            <a:r>
              <a:rPr lang="en-US" sz="1200" dirty="0" smtClean="0">
                <a:latin typeface="Bookman Old Style" pitchFamily="18" charset="0"/>
                <a:ea typeface="+mj-ea"/>
                <a:cs typeface="+mj-cs"/>
              </a:rPr>
              <a:t>,</a:t>
            </a:r>
            <a:r>
              <a:rPr lang="el-GR" sz="1200" dirty="0" smtClean="0">
                <a:latin typeface="Bookman Old Style" pitchFamily="18" charset="0"/>
                <a:ea typeface="+mj-ea"/>
                <a:cs typeface="+mj-cs"/>
              </a:rPr>
              <a:t> να ευαισθητοποιήσουν το κοινό και να ενημερώσουν τους ασθενείς σχετικά με την πάθηση αυτή και τη διαχείρισή της.</a:t>
            </a:r>
          </a:p>
          <a:p>
            <a:pPr algn="just"/>
            <a:r>
              <a:rPr lang="en-US" sz="1200" dirty="0" smtClean="0">
                <a:latin typeface="Bookman Old Style" pitchFamily="18" charset="0"/>
                <a:ea typeface="+mj-ea"/>
                <a:cs typeface="+mj-cs"/>
              </a:rPr>
              <a:t>     </a:t>
            </a:r>
            <a:r>
              <a:rPr lang="el-GR" sz="1200" dirty="0" smtClean="0">
                <a:latin typeface="Bookman Old Style" pitchFamily="18" charset="0"/>
                <a:ea typeface="+mj-ea"/>
                <a:cs typeface="+mj-cs"/>
              </a:rPr>
              <a:t>Το λεμφοίδημα συνίσταται σε μη φυσιολογική συλλογή λεμφικού ιστού, που έχει ως αποτέλεσμα την εμφάνιση οιδήματος είτε των άκρων είτε και του κορμού. Το πρωτοπαθές λεμφοίδημα που οφείλεται σε δυσλειτουργίες λεμφαδένων ή λεμφαγγείων είναι σπανιότερο από το δευτεροπαθές, το οποίο συχνά αποτελεί επακόλουθο των θεραπειών για κακοήθειες του μαστού, γυναικολογικών καρκινωμάτων ή καρκίνου του προστάτη.</a:t>
            </a:r>
            <a:r>
              <a:rPr lang="en-US" sz="1200" dirty="0" smtClean="0">
                <a:latin typeface="Bookman Old Style" pitchFamily="18" charset="0"/>
                <a:ea typeface="+mj-ea"/>
                <a:cs typeface="+mj-cs"/>
              </a:rPr>
              <a:t> </a:t>
            </a:r>
            <a:r>
              <a:rPr lang="el-GR" sz="1200" dirty="0" smtClean="0">
                <a:latin typeface="Bookman Old Style" pitchFamily="18" charset="0"/>
                <a:ea typeface="+mj-ea"/>
                <a:cs typeface="+mj-cs"/>
              </a:rPr>
              <a:t>Σύμφωνα με τους ερευνητές περίπου το 40% των γυναικών θα αναπτύξουν δευτερογενές μετατραυματικό  λεμφοίδημα μετά από θεραπείες για τον καρκίνο του μαστού όπως η χειρουργική λεμφαδενεκτομή ή η ακτινοθεραπεία (J.M. Armer, Stewart, &amp; </a:t>
            </a:r>
            <a:r>
              <a:rPr lang="en-US" sz="1200" dirty="0" smtClean="0">
                <a:latin typeface="Bookman Old Style" pitchFamily="18" charset="0"/>
                <a:ea typeface="+mj-ea"/>
                <a:cs typeface="+mj-cs"/>
              </a:rPr>
              <a:t>S</a:t>
            </a:r>
            <a:r>
              <a:rPr lang="el-GR" sz="1200" dirty="0" smtClean="0">
                <a:latin typeface="Bookman Old Style" pitchFamily="18" charset="0"/>
                <a:ea typeface="+mj-ea"/>
                <a:cs typeface="+mj-cs"/>
              </a:rPr>
              <a:t>hook, 2009; Νόρμαν κ.ά., 2009).</a:t>
            </a:r>
            <a:endParaRPr lang="en-US" sz="1200" dirty="0" smtClean="0">
              <a:latin typeface="Bookman Old Style" pitchFamily="18" charset="0"/>
              <a:ea typeface="+mj-ea"/>
              <a:cs typeface="+mj-cs"/>
            </a:endParaRPr>
          </a:p>
          <a:p>
            <a:pPr algn="just"/>
            <a:r>
              <a:rPr lang="en-US" sz="1200" dirty="0" smtClean="0">
                <a:latin typeface="Bookman Old Style" pitchFamily="18" charset="0"/>
                <a:ea typeface="+mj-ea"/>
                <a:cs typeface="+mj-cs"/>
              </a:rPr>
              <a:t>     </a:t>
            </a:r>
            <a:r>
              <a:rPr lang="el-GR" sz="1200" dirty="0" smtClean="0">
                <a:latin typeface="Bookman Old Style" pitchFamily="18" charset="0"/>
                <a:ea typeface="+mj-ea"/>
                <a:cs typeface="+mj-cs"/>
              </a:rPr>
              <a:t>Καθώς δεν υπάρχει θεραπεία για το λεμφοίδημα, η διαχείριση των συμπτωμάτων (οίδημα και αύξηση της περιμέτρου του σκέλους, αίσθημα βάρους, πόνος, ένταση, δερματικές αλλοιώσεις, μειωμένη λειτουργικότητα, αλλά και αισθήματα άγχους ή ντροπής για την εμφάνιση) συνιστά για τις ασθενείς μια καθημερινή και επί εικοσιτετραώρου βάσεως μάχη.</a:t>
            </a:r>
            <a:r>
              <a:rPr lang="en-US" sz="1200" dirty="0" smtClean="0">
                <a:latin typeface="Bookman Old Style" pitchFamily="18" charset="0"/>
                <a:ea typeface="+mj-ea"/>
                <a:cs typeface="+mj-cs"/>
              </a:rPr>
              <a:t> </a:t>
            </a:r>
          </a:p>
          <a:p>
            <a:pPr algn="just"/>
            <a:r>
              <a:rPr lang="en-US" sz="1200" dirty="0" smtClean="0">
                <a:latin typeface="Bookman Old Style" pitchFamily="18" charset="0"/>
                <a:ea typeface="+mj-ea"/>
                <a:cs typeface="+mj-cs"/>
              </a:rPr>
              <a:t>     </a:t>
            </a:r>
            <a:r>
              <a:rPr lang="el-GR" sz="1200" dirty="0" smtClean="0">
                <a:latin typeface="Bookman Old Style" pitchFamily="18" charset="0"/>
                <a:ea typeface="+mj-ea"/>
                <a:cs typeface="+mj-cs"/>
              </a:rPr>
              <a:t>Η πιλοτική έρευνα που θα διαβάσετε σε αυτό το ενημερωτικό δελτίο εκπονήθηκε ως διδακτορική διατριβή στο πανεπιστήμιο της Αριζόνα και αποτελεί τον πρόδρομο μιας αναμενόμενης μεγαλύτερης μελέτης, με σκοπό την καλύτερη εκτίμηση των αποτελεσμάτων για τη διαχείριση του λεμφοιδήματος με τη συνδρομή της Τεχνικής Β</a:t>
            </a:r>
            <a:r>
              <a:rPr lang="en-US" sz="1200" dirty="0" smtClean="0">
                <a:latin typeface="Bookman Old Style" pitchFamily="18" charset="0"/>
                <a:ea typeface="+mj-ea"/>
                <a:cs typeface="+mj-cs"/>
              </a:rPr>
              <a:t>owen</a:t>
            </a:r>
            <a:r>
              <a:rPr lang="el-GR" sz="1200" dirty="0" smtClean="0">
                <a:latin typeface="Bookman Old Style" pitchFamily="18" charset="0"/>
                <a:ea typeface="+mj-ea"/>
                <a:cs typeface="+mj-cs"/>
              </a:rPr>
              <a:t>. </a:t>
            </a:r>
          </a:p>
          <a:p>
            <a:pPr algn="just"/>
            <a:r>
              <a:rPr lang="el-GR" sz="1200" dirty="0" smtClean="0">
                <a:latin typeface="Bookman Old Style" pitchFamily="18" charset="0"/>
                <a:ea typeface="+mj-ea"/>
                <a:cs typeface="+mj-cs"/>
              </a:rPr>
              <a:t>     Έχουμε παραθέσει εδώ μόνο τις πληροφορίες που θεωρούμε σημαντικές τόσο για τους ασθενείς όσο και για τους θεραπευτές. Μπορείτε να βρείτε το ελληνικό και το </a:t>
            </a:r>
            <a:r>
              <a:rPr lang="el-GR" sz="1200" smtClean="0">
                <a:latin typeface="Bookman Old Style" pitchFamily="18" charset="0"/>
                <a:ea typeface="+mj-ea"/>
                <a:cs typeface="+mj-cs"/>
              </a:rPr>
              <a:t>πλήρες αγγλικό κείμενο στον ιστότοπο του </a:t>
            </a:r>
            <a:r>
              <a:rPr lang="en-US" sz="1200" smtClean="0">
                <a:latin typeface="Bookman Old Style" pitchFamily="18" charset="0"/>
                <a:ea typeface="+mj-ea"/>
                <a:cs typeface="+mj-cs"/>
              </a:rPr>
              <a:t>Bowen </a:t>
            </a:r>
            <a:r>
              <a:rPr lang="en-US" sz="1200" dirty="0" smtClean="0">
                <a:latin typeface="Bookman Old Style" pitchFamily="18" charset="0"/>
                <a:ea typeface="+mj-ea"/>
                <a:cs typeface="+mj-cs"/>
              </a:rPr>
              <a:t>Greece</a:t>
            </a:r>
            <a:r>
              <a:rPr lang="el-GR" sz="1200" dirty="0" smtClean="0">
                <a:latin typeface="Bookman Old Style" pitchFamily="18" charset="0"/>
                <a:ea typeface="+mj-ea"/>
                <a:cs typeface="+mj-cs"/>
              </a:rPr>
              <a:t>: </a:t>
            </a:r>
            <a:r>
              <a:rPr lang="en-US" sz="1200" dirty="0" smtClean="0">
                <a:latin typeface="Bookman Old Style" pitchFamily="18" charset="0"/>
                <a:ea typeface="+mj-ea"/>
                <a:cs typeface="+mj-cs"/>
                <a:hlinkClick r:id="rId2"/>
              </a:rPr>
              <a:t>https://bowen.gr/category/%ce%ac%cf%81%ce%b8%cf%81%ce%b1/</a:t>
            </a:r>
            <a:endParaRPr lang="el-GR" sz="1200" dirty="0" smtClean="0">
              <a:latin typeface="Bookman Old Style" pitchFamily="18" charset="0"/>
              <a:ea typeface="+mj-ea"/>
              <a:cs typeface="+mj-cs"/>
            </a:endParaRPr>
          </a:p>
          <a:p>
            <a:pPr algn="just"/>
            <a:endParaRPr lang="el-GR" sz="1200" dirty="0" smtClean="0">
              <a:latin typeface="Bookman Old Style" pitchFamily="18" charset="0"/>
              <a:ea typeface="+mj-ea"/>
              <a:cs typeface="+mj-cs"/>
            </a:endParaRPr>
          </a:p>
          <a:p>
            <a:pPr algn="just"/>
            <a:r>
              <a:rPr lang="el-GR" sz="1200" dirty="0" smtClean="0">
                <a:latin typeface="Bookman Old Style" pitchFamily="18" charset="0"/>
                <a:ea typeface="+mj-ea"/>
                <a:cs typeface="+mj-cs"/>
              </a:rPr>
              <a:t>     Εύχομαι οι πληροφορίες αυτές να βοηθήσουν εσάς αλλά και τους θεραπευόμενούς σας στην προσπάθειά τους να αντεπεξέλθουν στις καθημερινές προκλήσεις τους.</a:t>
            </a:r>
          </a:p>
          <a:p>
            <a:pPr algn="just"/>
            <a:endParaRPr lang="el-GR" sz="1200" dirty="0" smtClean="0">
              <a:latin typeface="Bookman Old Style" pitchFamily="18" charset="0"/>
              <a:ea typeface="+mj-ea"/>
              <a:cs typeface="+mj-cs"/>
            </a:endParaRPr>
          </a:p>
          <a:p>
            <a:pPr algn="just"/>
            <a:r>
              <a:rPr lang="el-GR" sz="1200" dirty="0" smtClean="0">
                <a:latin typeface="Bookman Old Style" pitchFamily="18" charset="0"/>
                <a:ea typeface="+mj-ea"/>
                <a:cs typeface="+mj-cs"/>
              </a:rPr>
              <a:t>Καλή ανάγνωση!</a:t>
            </a:r>
          </a:p>
          <a:p>
            <a:pPr algn="just"/>
            <a:r>
              <a:rPr lang="el-GR" sz="1200" dirty="0" smtClean="0">
                <a:latin typeface="Bookman Old Style" pitchFamily="18" charset="0"/>
                <a:ea typeface="+mj-ea"/>
                <a:cs typeface="+mj-cs"/>
              </a:rPr>
              <a:t>Αλεξάνδρα Αντωνίου </a:t>
            </a:r>
          </a:p>
          <a:p>
            <a:pPr algn="just"/>
            <a:endParaRPr lang="el-GR" sz="1200" dirty="0" smtClean="0">
              <a:latin typeface="Bookman Old Style" pitchFamily="18" charset="0"/>
              <a:ea typeface="+mj-ea"/>
              <a:cs typeface="+mj-cs"/>
            </a:endParaRPr>
          </a:p>
        </p:txBody>
      </p:sp>
      <p:sp>
        <p:nvSpPr>
          <p:cNvPr id="13" name="12 - TextBox"/>
          <p:cNvSpPr txBox="1"/>
          <p:nvPr/>
        </p:nvSpPr>
        <p:spPr>
          <a:xfrm>
            <a:off x="3284985" y="8739172"/>
            <a:ext cx="285752" cy="369332"/>
          </a:xfrm>
          <a:prstGeom prst="rect">
            <a:avLst/>
          </a:prstGeom>
          <a:noFill/>
        </p:spPr>
        <p:txBody>
          <a:bodyPr wrap="square" rtlCol="0">
            <a:spAutoFit/>
          </a:bodyPr>
          <a:lstStyle/>
          <a:p>
            <a:pPr algn="ctr"/>
            <a:r>
              <a:rPr lang="en-US" b="1" i="1" dirty="0">
                <a:solidFill>
                  <a:srgbClr val="4ED24E"/>
                </a:solidFill>
                <a:effectLst>
                  <a:outerShdw blurRad="38100" dist="38100" dir="2700000" algn="tl">
                    <a:srgbClr val="000000">
                      <a:alpha val="43137"/>
                    </a:srgbClr>
                  </a:outerShdw>
                </a:effectLst>
              </a:rPr>
              <a:t>1</a:t>
            </a:r>
            <a:endParaRPr lang="el-GR" b="1" i="1" dirty="0">
              <a:solidFill>
                <a:srgbClr val="4ED24E"/>
              </a:solidFill>
              <a:effectLst>
                <a:outerShdw blurRad="38100" dist="38100" dir="2700000" algn="tl">
                  <a:srgbClr val="000000">
                    <a:alpha val="43137"/>
                  </a:srgbClr>
                </a:outerShdw>
              </a:effectLst>
            </a:endParaRPr>
          </a:p>
        </p:txBody>
      </p:sp>
      <p:sp>
        <p:nvSpPr>
          <p:cNvPr id="12" name="11 - Ορθογώνιο"/>
          <p:cNvSpPr/>
          <p:nvPr/>
        </p:nvSpPr>
        <p:spPr>
          <a:xfrm>
            <a:off x="351319" y="374233"/>
            <a:ext cx="6120680" cy="707886"/>
          </a:xfrm>
          <a:prstGeom prst="rect">
            <a:avLst/>
          </a:prstGeom>
          <a:noFill/>
        </p:spPr>
        <p:txBody>
          <a:bodyPr wrap="square" lIns="91440" tIns="45720" rIns="91440" bIns="45720">
            <a:spAutoFit/>
          </a:bodyPr>
          <a:lstStyle/>
          <a:p>
            <a:pPr algn="ctr"/>
            <a:r>
              <a:rPr lang="el-GR" sz="4000" b="1" cap="none" spc="0"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latin typeface="Bookman Old Style" pitchFamily="18" charset="0"/>
              </a:rPr>
              <a:t>Τα Νέα του </a:t>
            </a:r>
            <a:r>
              <a:rPr lang="en-US" sz="4000" b="1" cap="none" spc="0"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latin typeface="Bookman Old Style" pitchFamily="18" charset="0"/>
              </a:rPr>
              <a:t>Bowtec</a:t>
            </a:r>
            <a:r>
              <a:rPr lang="en-US" sz="4000" b="1" dirty="0" smtClean="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latin typeface="Bookman Old Style" pitchFamily="18" charset="0"/>
              </a:rPr>
              <a:t>h</a:t>
            </a:r>
            <a:endParaRPr lang="el-GR" sz="4000" b="1" cap="none" spc="0" dirty="0">
              <a:ln w="19050">
                <a:solidFill>
                  <a:schemeClr val="tx2">
                    <a:tint val="1000"/>
                  </a:schemeClr>
                </a:solidFill>
                <a:prstDash val="solid"/>
              </a:ln>
              <a:solidFill>
                <a:schemeClr val="accent3">
                  <a:lumMod val="75000"/>
                </a:schemeClr>
              </a:solidFill>
              <a:effectLst>
                <a:outerShdw blurRad="50000" dist="50800" dir="7500000" algn="tl">
                  <a:srgbClr val="000000">
                    <a:shade val="5000"/>
                    <a:alpha val="35000"/>
                  </a:srgbClr>
                </a:outerShdw>
              </a:effectLst>
            </a:endParaRPr>
          </a:p>
        </p:txBody>
      </p:sp>
      <p:sp>
        <p:nvSpPr>
          <p:cNvPr id="18" name="3 - Τίτλος"/>
          <p:cNvSpPr txBox="1">
            <a:spLocks/>
          </p:cNvSpPr>
          <p:nvPr/>
        </p:nvSpPr>
        <p:spPr>
          <a:xfrm>
            <a:off x="188640" y="250995"/>
            <a:ext cx="6480720" cy="1621984"/>
          </a:xfrm>
          <a:prstGeom prst="rect">
            <a:avLst/>
          </a:prstGeom>
          <a:ln w="12700">
            <a:solidFill>
              <a:srgbClr val="92D050"/>
            </a:solidFill>
          </a:ln>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400" b="0" i="0" u="none" strike="noStrike" kern="1200" cap="none" spc="0" normalizeH="0" baseline="0" noProof="0" dirty="0" smtClean="0">
                <a:ln>
                  <a:noFill/>
                </a:ln>
                <a:solidFill>
                  <a:srgbClr val="007E39"/>
                </a:solidFill>
                <a:effectLst/>
                <a:uLnTx/>
                <a:uFillTx/>
                <a:latin typeface="Bookman Old Style" pitchFamily="18" charset="0"/>
                <a:ea typeface="+mj-ea"/>
                <a:cs typeface="+mj-cs"/>
              </a:rPr>
              <a:t/>
            </a:r>
            <a:br>
              <a:rPr kumimoji="0" lang="el-GR" sz="4400" b="0" i="0" u="none" strike="noStrike" kern="1200" cap="none" spc="0" normalizeH="0" baseline="0" noProof="0" dirty="0" smtClean="0">
                <a:ln>
                  <a:noFill/>
                </a:ln>
                <a:solidFill>
                  <a:srgbClr val="007E39"/>
                </a:solidFill>
                <a:effectLst/>
                <a:uLnTx/>
                <a:uFillTx/>
                <a:latin typeface="Bookman Old Style" pitchFamily="18" charset="0"/>
                <a:ea typeface="+mj-ea"/>
                <a:cs typeface="+mj-cs"/>
              </a:rPr>
            </a:br>
            <a:r>
              <a:rPr kumimoji="0" lang="el-GR" sz="2200" b="0" i="0" u="none" strike="noStrike" kern="1200" cap="none" spc="0" normalizeH="0" baseline="0" noProof="0" dirty="0" smtClean="0">
                <a:ln>
                  <a:noFill/>
                </a:ln>
                <a:solidFill>
                  <a:schemeClr val="tx1"/>
                </a:solidFill>
                <a:effectLst/>
                <a:uLnTx/>
                <a:uFillTx/>
                <a:latin typeface="Bookman Old Style" pitchFamily="18" charset="0"/>
                <a:ea typeface="+mj-ea"/>
                <a:cs typeface="+mj-cs"/>
              </a:rPr>
              <a:t>Ενημερωτικό Δελτίο</a:t>
            </a:r>
            <a:r>
              <a:rPr kumimoji="0" lang="el-GR" sz="4400" b="0" i="0" u="none" strike="noStrike" kern="1200" cap="none" spc="0" normalizeH="0" baseline="0" noProof="0" dirty="0" smtClean="0">
                <a:ln>
                  <a:noFill/>
                </a:ln>
                <a:solidFill>
                  <a:srgbClr val="007E39"/>
                </a:solidFill>
                <a:effectLst/>
                <a:uLnTx/>
                <a:uFillTx/>
                <a:latin typeface="Bookman Old Style" pitchFamily="18" charset="0"/>
                <a:ea typeface="+mj-ea"/>
                <a:cs typeface="+mj-cs"/>
              </a:rPr>
              <a:t/>
            </a:r>
            <a:br>
              <a:rPr kumimoji="0" lang="el-GR" sz="4400" b="0" i="0" u="none" strike="noStrike" kern="1200" cap="none" spc="0" normalizeH="0" baseline="0" noProof="0" dirty="0" smtClean="0">
                <a:ln>
                  <a:noFill/>
                </a:ln>
                <a:solidFill>
                  <a:srgbClr val="007E39"/>
                </a:solidFill>
                <a:effectLst/>
                <a:uLnTx/>
                <a:uFillTx/>
                <a:latin typeface="Bookman Old Style" pitchFamily="18" charset="0"/>
                <a:ea typeface="+mj-ea"/>
                <a:cs typeface="+mj-cs"/>
              </a:rPr>
            </a:br>
            <a:r>
              <a:rPr kumimoji="0" lang="el-GR" sz="2200" b="0" i="0" u="none" strike="noStrike" kern="1200" cap="none" spc="0" normalizeH="0" baseline="0" noProof="0" dirty="0" smtClean="0">
                <a:ln>
                  <a:noFill/>
                </a:ln>
                <a:solidFill>
                  <a:srgbClr val="007E39"/>
                </a:solidFill>
                <a:effectLst/>
                <a:uLnTx/>
                <a:uFillTx/>
                <a:latin typeface="Bookman Old Style" pitchFamily="18" charset="0"/>
                <a:ea typeface="+mj-ea"/>
                <a:cs typeface="+mj-cs"/>
              </a:rPr>
              <a:t>BOWE</a:t>
            </a:r>
            <a:r>
              <a:rPr kumimoji="0" lang="en-US" sz="2200" b="0" i="0" u="none" strike="noStrike" kern="1200" cap="none" spc="0" normalizeH="0" baseline="0" noProof="0" dirty="0" smtClean="0">
                <a:ln>
                  <a:noFill/>
                </a:ln>
                <a:solidFill>
                  <a:srgbClr val="007E39"/>
                </a:solidFill>
                <a:effectLst/>
                <a:uLnTx/>
                <a:uFillTx/>
                <a:latin typeface="Bookman Old Style" pitchFamily="18" charset="0"/>
                <a:ea typeface="+mj-ea"/>
                <a:cs typeface="+mj-cs"/>
              </a:rPr>
              <a:t>N</a:t>
            </a:r>
            <a:r>
              <a:rPr kumimoji="0" lang="el-GR" sz="2200" b="0" i="0" u="none" strike="noStrike" kern="1200" cap="none" spc="0" normalizeH="0" baseline="0" noProof="0" dirty="0" smtClean="0">
                <a:ln>
                  <a:noFill/>
                </a:ln>
                <a:solidFill>
                  <a:srgbClr val="007E39"/>
                </a:solidFill>
                <a:effectLst/>
                <a:uLnTx/>
                <a:uFillTx/>
                <a:latin typeface="Bookman Old Style" pitchFamily="18" charset="0"/>
                <a:ea typeface="+mj-ea"/>
                <a:cs typeface="+mj-cs"/>
              </a:rPr>
              <a:t> ΕΛΛΑΔΑΣ</a:t>
            </a:r>
            <a:br>
              <a:rPr kumimoji="0" lang="el-GR" sz="2200" b="0" i="0" u="none" strike="noStrike" kern="1200" cap="none" spc="0" normalizeH="0" baseline="0" noProof="0" dirty="0" smtClean="0">
                <a:ln>
                  <a:noFill/>
                </a:ln>
                <a:solidFill>
                  <a:srgbClr val="007E39"/>
                </a:solidFill>
                <a:effectLst/>
                <a:uLnTx/>
                <a:uFillTx/>
                <a:latin typeface="Bookman Old Style" pitchFamily="18" charset="0"/>
                <a:ea typeface="+mj-ea"/>
                <a:cs typeface="+mj-cs"/>
              </a:rPr>
            </a:br>
            <a:r>
              <a:rPr lang="en-US" sz="1300" noProof="0" dirty="0" smtClean="0">
                <a:latin typeface="Bookman Old Style" pitchFamily="18" charset="0"/>
                <a:ea typeface="+mj-ea"/>
                <a:cs typeface="+mj-cs"/>
              </a:rPr>
              <a:t>M</a:t>
            </a:r>
            <a:r>
              <a:rPr lang="el-GR" sz="1300" noProof="0" dirty="0" smtClean="0">
                <a:latin typeface="Bookman Old Style" pitchFamily="18" charset="0"/>
                <a:ea typeface="+mj-ea"/>
                <a:cs typeface="+mj-cs"/>
              </a:rPr>
              <a:t>άρτιος </a:t>
            </a:r>
            <a:r>
              <a:rPr kumimoji="0" lang="el-GR" sz="1300" b="0" i="0" u="none" strike="noStrike" kern="1200" cap="none" spc="0" normalizeH="0" baseline="0" noProof="0" dirty="0" smtClean="0">
                <a:ln>
                  <a:noFill/>
                </a:ln>
                <a:solidFill>
                  <a:schemeClr val="tx1"/>
                </a:solidFill>
                <a:effectLst/>
                <a:uLnTx/>
                <a:uFillTx/>
                <a:latin typeface="Bookman Old Style" pitchFamily="18" charset="0"/>
                <a:ea typeface="+mj-ea"/>
                <a:cs typeface="+mj-cs"/>
              </a:rPr>
              <a:t>2022</a:t>
            </a:r>
            <a:endParaRPr kumimoji="0" lang="el-GR" sz="1300" b="0" i="0" u="none" strike="noStrike" kern="1200" cap="none" spc="0" normalizeH="0" baseline="0" noProof="0" dirty="0">
              <a:ln>
                <a:noFill/>
              </a:ln>
              <a:solidFill>
                <a:schemeClr val="tx1"/>
              </a:solidFill>
              <a:effectLst/>
              <a:uLnTx/>
              <a:uFillTx/>
              <a:latin typeface="Bookman Old Style" pitchFamily="18" charset="0"/>
              <a:ea typeface="+mj-ea"/>
              <a:cs typeface="+mj-cs"/>
            </a:endParaRPr>
          </a:p>
        </p:txBody>
      </p:sp>
      <p:pic>
        <p:nvPicPr>
          <p:cNvPr id="21" name="Picture 2"/>
          <p:cNvPicPr>
            <a:picLocks noChangeAspect="1" noChangeArrowheads="1"/>
          </p:cNvPicPr>
          <p:nvPr/>
        </p:nvPicPr>
        <p:blipFill>
          <a:blip r:embed="rId3" cstate="print"/>
          <a:srcRect/>
          <a:stretch>
            <a:fillRect/>
          </a:stretch>
        </p:blipFill>
        <p:spPr bwMode="auto">
          <a:xfrm>
            <a:off x="5929331" y="1589808"/>
            <a:ext cx="373083" cy="461912"/>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571481" y="1589808"/>
            <a:ext cx="373083" cy="461912"/>
          </a:xfrm>
          <a:prstGeom prst="rect">
            <a:avLst/>
          </a:prstGeom>
          <a:noFill/>
          <a:ln w="9525">
            <a:noFill/>
            <a:miter lim="800000"/>
            <a:headEnd/>
            <a:tailEnd/>
          </a:ln>
          <a:effectLst/>
        </p:spPr>
      </p:pic>
      <p:sp>
        <p:nvSpPr>
          <p:cNvPr id="15" name="14 - Ορθογώνιο"/>
          <p:cNvSpPr/>
          <p:nvPr/>
        </p:nvSpPr>
        <p:spPr>
          <a:xfrm>
            <a:off x="4941168" y="8743890"/>
            <a:ext cx="1714500" cy="400110"/>
          </a:xfrm>
          <a:prstGeom prst="rect">
            <a:avLst/>
          </a:prstGeom>
        </p:spPr>
        <p:txBody>
          <a:bodyPr wrap="square">
            <a:spAutoFit/>
          </a:bodyPr>
          <a:lstStyle/>
          <a:p>
            <a:pPr algn="ctr"/>
            <a:r>
              <a:rPr lang="el-GR" sz="1000" dirty="0" smtClean="0">
                <a:solidFill>
                  <a:schemeClr val="tx1">
                    <a:lumMod val="65000"/>
                    <a:lumOff val="35000"/>
                  </a:schemeClr>
                </a:solidFill>
                <a:latin typeface="Bookman Old Style" pitchFamily="18" charset="0"/>
                <a:cs typeface="Times New Roman" pitchFamily="18" charset="0"/>
              </a:rPr>
              <a:t>© Αλεξάνδρα Αντωνίου</a:t>
            </a:r>
          </a:p>
          <a:p>
            <a:pPr algn="ctr"/>
            <a:r>
              <a:rPr lang="en-US" sz="1000" dirty="0" smtClean="0">
                <a:solidFill>
                  <a:schemeClr val="tx1">
                    <a:lumMod val="65000"/>
                    <a:lumOff val="35000"/>
                  </a:schemeClr>
                </a:solidFill>
                <a:latin typeface="Bookman Old Style" pitchFamily="18" charset="0"/>
                <a:cs typeface="Times New Roman" pitchFamily="18" charset="0"/>
              </a:rPr>
              <a:t>BSc (Hons) Physio</a:t>
            </a:r>
            <a:endParaRPr lang="el-GR" sz="1000" dirty="0" smtClean="0">
              <a:solidFill>
                <a:schemeClr val="tx1">
                  <a:lumMod val="65000"/>
                  <a:lumOff val="35000"/>
                </a:schemeClr>
              </a:solidFill>
              <a:latin typeface="Bookman Old Style" pitchFamily="18" charset="0"/>
              <a:cs typeface="Times New Roman" pitchFamily="18" charset="0"/>
            </a:endParaRPr>
          </a:p>
        </p:txBody>
      </p:sp>
      <p:sp>
        <p:nvSpPr>
          <p:cNvPr id="11265" name="Rectangle 1"/>
          <p:cNvSpPr>
            <a:spLocks noChangeArrowheads="1"/>
          </p:cNvSpPr>
          <p:nvPr/>
        </p:nvSpPr>
        <p:spPr bwMode="auto">
          <a:xfrm>
            <a:off x="104275" y="8810249"/>
            <a:ext cx="1944216"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lang="el-GR" sz="1000" dirty="0" smtClean="0">
                <a:solidFill>
                  <a:schemeClr val="tx1">
                    <a:lumMod val="65000"/>
                    <a:lumOff val="35000"/>
                  </a:schemeClr>
                </a:solidFill>
                <a:latin typeface="Bookman Old Style" pitchFamily="18" charset="0"/>
                <a:cs typeface="Times New Roman" pitchFamily="18" charset="0"/>
              </a:rPr>
              <a:t>Μεταφράσεις</a:t>
            </a:r>
            <a:r>
              <a:rPr lang="en-GB" sz="1000" dirty="0" smtClean="0">
                <a:solidFill>
                  <a:schemeClr val="tx1">
                    <a:lumMod val="65000"/>
                    <a:lumOff val="35000"/>
                  </a:schemeClr>
                </a:solidFill>
                <a:latin typeface="Bookman Old Style" pitchFamily="18" charset="0"/>
                <a:cs typeface="Times New Roman" pitchFamily="18" charset="0"/>
              </a:rPr>
              <a:t>: </a:t>
            </a:r>
            <a:r>
              <a:rPr lang="el-GR" sz="1000" dirty="0" smtClean="0">
                <a:solidFill>
                  <a:schemeClr val="tx1">
                    <a:lumMod val="65000"/>
                    <a:lumOff val="35000"/>
                  </a:schemeClr>
                </a:solidFill>
                <a:latin typeface="Bookman Old Style" pitchFamily="18" charset="0"/>
                <a:cs typeface="Times New Roman" pitchFamily="18" charset="0"/>
              </a:rPr>
              <a:t>Μελίνα Λαγού</a:t>
            </a:r>
          </a:p>
        </p:txBody>
      </p:sp>
      <p:sp>
        <p:nvSpPr>
          <p:cNvPr id="14" name="13 - Ορθογώνιο"/>
          <p:cNvSpPr/>
          <p:nvPr/>
        </p:nvSpPr>
        <p:spPr>
          <a:xfrm>
            <a:off x="154773" y="377232"/>
            <a:ext cx="6480720" cy="707886"/>
          </a:xfrm>
          <a:prstGeom prst="rect">
            <a:avLst/>
          </a:prstGeom>
          <a:noFill/>
        </p:spPr>
        <p:txBody>
          <a:bodyPr wrap="square" lIns="91440" tIns="45720" rIns="91440" bIns="45720">
            <a:spAutoFit/>
          </a:bodyPr>
          <a:lstStyle/>
          <a:p>
            <a:pPr algn="ctr"/>
            <a:r>
              <a:rPr lang="el-GR" sz="4000"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Bookman Old Style" pitchFamily="18" charset="0"/>
              </a:rPr>
              <a:t>Τα Νέα του </a:t>
            </a:r>
            <a:r>
              <a:rPr lang="en-US" sz="4000"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Bookman Old Style" pitchFamily="18" charset="0"/>
              </a:rPr>
              <a:t>Bowtech</a:t>
            </a:r>
            <a:endParaRPr lang="el-GR" sz="40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186082" y="8739172"/>
            <a:ext cx="444259" cy="369332"/>
          </a:xfrm>
          <a:prstGeom prst="rect">
            <a:avLst/>
          </a:prstGeom>
          <a:noFill/>
        </p:spPr>
        <p:txBody>
          <a:bodyPr wrap="square" rtlCol="0">
            <a:spAutoFit/>
          </a:bodyPr>
          <a:lstStyle/>
          <a:p>
            <a:pPr algn="ctr"/>
            <a:r>
              <a:rPr lang="el-GR" b="1" i="1" dirty="0" smtClean="0">
                <a:solidFill>
                  <a:srgbClr val="4ED24E"/>
                </a:solidFill>
                <a:effectLst>
                  <a:outerShdw blurRad="38100" dist="38100" dir="2700000" algn="tl">
                    <a:srgbClr val="000000">
                      <a:alpha val="43137"/>
                    </a:srgbClr>
                  </a:outerShdw>
                </a:effectLst>
              </a:rPr>
              <a:t>10</a:t>
            </a:r>
            <a:endParaRPr lang="el-GR" b="1" i="1" dirty="0">
              <a:solidFill>
                <a:srgbClr val="4ED24E"/>
              </a:solidFill>
              <a:effectLst>
                <a:outerShdw blurRad="38100" dist="38100" dir="2700000" algn="tl">
                  <a:srgbClr val="000000">
                    <a:alpha val="43137"/>
                  </a:srgbClr>
                </a:outerShdw>
              </a:effectLst>
            </a:endParaRPr>
          </a:p>
        </p:txBody>
      </p:sp>
      <p:sp>
        <p:nvSpPr>
          <p:cNvPr id="6" name="5 - Ορθογώνιο"/>
          <p:cNvSpPr/>
          <p:nvPr/>
        </p:nvSpPr>
        <p:spPr>
          <a:xfrm>
            <a:off x="332656" y="315046"/>
            <a:ext cx="6192688" cy="646331"/>
          </a:xfrm>
          <a:prstGeom prst="rect">
            <a:avLst/>
          </a:prstGeom>
          <a:ln w="38100" cmpd="dbl">
            <a:solidFill>
              <a:srgbClr val="4ED24E"/>
            </a:solidFill>
          </a:ln>
        </p:spPr>
        <p:txBody>
          <a:bodyPr wrap="square">
            <a:spAutoFit/>
          </a:bodyPr>
          <a:lstStyle/>
          <a:p>
            <a:pPr algn="ctr"/>
            <a:r>
              <a:rPr lang="el-GR" sz="3600" dirty="0" smtClean="0">
                <a:solidFill>
                  <a:schemeClr val="accent5">
                    <a:lumMod val="75000"/>
                  </a:schemeClr>
                </a:solidFill>
                <a:latin typeface="Bookman Old Style" pitchFamily="18" charset="0"/>
              </a:rPr>
              <a:t>Φυσάει Εαρινός Ζέφυρος! </a:t>
            </a:r>
          </a:p>
        </p:txBody>
      </p:sp>
      <p:sp>
        <p:nvSpPr>
          <p:cNvPr id="8" name="7 - Ορθογώνιο"/>
          <p:cNvSpPr/>
          <p:nvPr/>
        </p:nvSpPr>
        <p:spPr>
          <a:xfrm>
            <a:off x="260648" y="1055483"/>
            <a:ext cx="6336704" cy="2677656"/>
          </a:xfrm>
          <a:prstGeom prst="rect">
            <a:avLst/>
          </a:prstGeom>
        </p:spPr>
        <p:txBody>
          <a:bodyPr wrap="square">
            <a:spAutoFit/>
          </a:bodyPr>
          <a:lstStyle/>
          <a:p>
            <a:pPr lvl="0" algn="just"/>
            <a:r>
              <a:rPr lang="el-GR" sz="1200" dirty="0" smtClean="0">
                <a:solidFill>
                  <a:prstClr val="black"/>
                </a:solidFill>
                <a:latin typeface="Bookman Old Style" pitchFamily="18" charset="0"/>
              </a:rPr>
              <a:t>Η Άνοιξη είναι προ των πυλών και μετά από έναν δύσκολο χειμώνα τόσο στην Ελλάδα όσο και παγκόσμια αισθανόμαστε για άλλη μια φορά έτοιμοι να υποδεχτούμε την αναγέννηση της φύσης, ακόμη κι αν οι περιστάσεις φαντάζουν πιο σκληρές και οι συνθήκες πιο αντίξοες από τα προηγούμενα χρόνια. Οι χαρές, οι γιορτές και οι αργίες του Μαρτίου είναι εδώ, ας ελπίσουμε λοιπόν, ότι θα μας φέρουν πιο κοντά στο Φως της ίδιας μας της Ύπαρξης. Επειδή μόνο τότε θα καταφέρουμε να ξετρυπώσουμε και το φως που υπάρχει παντού γύρω μας, έστω και προσωρινά κρυμμένο από τους φυσικούς μας οφθαλμούς και να βρούμε το κουράγιο να συνεχίσουμε να προσφέρουμε.</a:t>
            </a:r>
          </a:p>
          <a:p>
            <a:pPr lvl="0" algn="just"/>
            <a:r>
              <a:rPr lang="el-GR" sz="1200" dirty="0" smtClean="0">
                <a:solidFill>
                  <a:prstClr val="black"/>
                </a:solidFill>
                <a:latin typeface="Bookman Old Style" pitchFamily="18" charset="0"/>
              </a:rPr>
              <a:t>     Κι αν δεν μπορούμε ακόμη να απαλλαγούμε από την επίδραση των πέντε αισθήσεων στο συναισθηματικό μας κόσμο, τουλάχιστον ας ευφρανθούμε μυρίζοντας την λεπτή ευωδιά μιας φρέζιας, ακούγοντας την Ιεροτελεστία της Άνοιξης του </a:t>
            </a:r>
            <a:r>
              <a:rPr lang="en-US" sz="1200" dirty="0" smtClean="0">
                <a:solidFill>
                  <a:prstClr val="black"/>
                </a:solidFill>
                <a:latin typeface="Bookman Old Style" pitchFamily="18" charset="0"/>
              </a:rPr>
              <a:t>Igor Stravinsky</a:t>
            </a:r>
            <a:r>
              <a:rPr lang="el-GR" sz="1200" dirty="0" smtClean="0">
                <a:solidFill>
                  <a:prstClr val="black"/>
                </a:solidFill>
                <a:latin typeface="Bookman Old Style" pitchFamily="18" charset="0"/>
              </a:rPr>
              <a:t> ή θαυμάζοντας τις λεπτομέρειες στην αριστουργηματική «Άνοιξη» του </a:t>
            </a:r>
            <a:r>
              <a:rPr lang="en-US" sz="1200" dirty="0" smtClean="0">
                <a:solidFill>
                  <a:prstClr val="black"/>
                </a:solidFill>
                <a:latin typeface="Bookman Old Style" pitchFamily="18" charset="0"/>
              </a:rPr>
              <a:t>Sandro Botticelli</a:t>
            </a:r>
            <a:r>
              <a:rPr lang="el-GR" sz="1200" dirty="0" smtClean="0">
                <a:solidFill>
                  <a:prstClr val="black"/>
                </a:solidFill>
                <a:latin typeface="Bookman Old Style" pitchFamily="18" charset="0"/>
              </a:rPr>
              <a:t>.</a:t>
            </a:r>
          </a:p>
        </p:txBody>
      </p:sp>
      <p:pic>
        <p:nvPicPr>
          <p:cNvPr id="1026" name="Picture 2" descr="Botticelli-primavera.jpg"/>
          <p:cNvPicPr>
            <a:picLocks noChangeAspect="1" noChangeArrowheads="1"/>
          </p:cNvPicPr>
          <p:nvPr/>
        </p:nvPicPr>
        <p:blipFill>
          <a:blip r:embed="rId2" cstate="print">
            <a:lum bright="10000"/>
          </a:blip>
          <a:srcRect/>
          <a:stretch>
            <a:fillRect/>
          </a:stretch>
        </p:blipFill>
        <p:spPr bwMode="auto">
          <a:xfrm>
            <a:off x="379949" y="3802492"/>
            <a:ext cx="6131531" cy="4032448"/>
          </a:xfrm>
          <a:prstGeom prst="rect">
            <a:avLst/>
          </a:prstGeom>
          <a:noFill/>
          <a:ln w="38100">
            <a:solidFill>
              <a:srgbClr val="FFFF99"/>
            </a:solidFill>
          </a:ln>
        </p:spPr>
      </p:pic>
      <p:sp>
        <p:nvSpPr>
          <p:cNvPr id="10" name="9 - Ορθογώνιο"/>
          <p:cNvSpPr/>
          <p:nvPr/>
        </p:nvSpPr>
        <p:spPr>
          <a:xfrm>
            <a:off x="381222" y="8028384"/>
            <a:ext cx="6133038" cy="720080"/>
          </a:xfrm>
          <a:prstGeom prst="rect">
            <a:avLst/>
          </a:prstGeom>
          <a:solidFill>
            <a:srgbClr val="FFC000">
              <a:alpha val="28000"/>
            </a:srgb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5">
                    <a:lumMod val="75000"/>
                  </a:schemeClr>
                </a:solidFill>
                <a:latin typeface="Bookman Old Style" pitchFamily="18" charset="0"/>
              </a:rPr>
              <a:t>Sandro Botticelli </a:t>
            </a:r>
            <a:r>
              <a:rPr lang="en-US" dirty="0" smtClean="0">
                <a:solidFill>
                  <a:schemeClr val="accent5">
                    <a:lumMod val="75000"/>
                  </a:schemeClr>
                </a:solidFill>
                <a:latin typeface="Bookman Old Style" pitchFamily="18" charset="0"/>
              </a:rPr>
              <a:t>– </a:t>
            </a:r>
            <a:r>
              <a:rPr lang="en-US" i="1" dirty="0" smtClean="0">
                <a:solidFill>
                  <a:schemeClr val="accent5">
                    <a:lumMod val="75000"/>
                  </a:schemeClr>
                </a:solidFill>
                <a:latin typeface="Bookman Old Style" pitchFamily="18" charset="0"/>
              </a:rPr>
              <a:t>Primavera</a:t>
            </a:r>
            <a:r>
              <a:rPr lang="en-US" dirty="0" smtClean="0">
                <a:solidFill>
                  <a:schemeClr val="accent5">
                    <a:lumMod val="75000"/>
                  </a:schemeClr>
                </a:solidFill>
              </a:rPr>
              <a:t> </a:t>
            </a:r>
            <a:r>
              <a:rPr lang="en-US" dirty="0" smtClean="0">
                <a:solidFill>
                  <a:schemeClr val="accent5">
                    <a:lumMod val="75000"/>
                  </a:schemeClr>
                </a:solidFill>
                <a:latin typeface="Bookman Old Style" pitchFamily="18" charset="0"/>
              </a:rPr>
              <a:t>(~1</a:t>
            </a:r>
            <a:r>
              <a:rPr lang="el-GR" dirty="0" smtClean="0">
                <a:solidFill>
                  <a:schemeClr val="accent5">
                    <a:lumMod val="75000"/>
                  </a:schemeClr>
                </a:solidFill>
                <a:latin typeface="Bookman Old Style" pitchFamily="18" charset="0"/>
              </a:rPr>
              <a:t>47</a:t>
            </a:r>
            <a:r>
              <a:rPr lang="en-US" dirty="0" smtClean="0">
                <a:solidFill>
                  <a:schemeClr val="accent5">
                    <a:lumMod val="75000"/>
                  </a:schemeClr>
                </a:solidFill>
                <a:latin typeface="Bookman Old Style" pitchFamily="18" charset="0"/>
              </a:rPr>
              <a:t>0)</a:t>
            </a:r>
            <a:r>
              <a:rPr lang="el-GR" dirty="0" smtClean="0">
                <a:solidFill>
                  <a:schemeClr val="accent5">
                    <a:lumMod val="75000"/>
                  </a:schemeClr>
                </a:solidFill>
                <a:latin typeface="Bookman Old Style" pitchFamily="18" charset="0"/>
              </a:rPr>
              <a:t> </a:t>
            </a:r>
          </a:p>
          <a:p>
            <a:pPr algn="ctr"/>
            <a:r>
              <a:rPr lang="el-GR" dirty="0" smtClean="0">
                <a:solidFill>
                  <a:schemeClr val="accent5">
                    <a:lumMod val="75000"/>
                  </a:schemeClr>
                </a:solidFill>
                <a:latin typeface="Bookman Old Style" pitchFamily="18" charset="0"/>
              </a:rPr>
              <a:t>Πινακοθήκη </a:t>
            </a:r>
            <a:r>
              <a:rPr lang="en-US" dirty="0" smtClean="0">
                <a:solidFill>
                  <a:schemeClr val="accent5">
                    <a:lumMod val="75000"/>
                  </a:schemeClr>
                </a:solidFill>
                <a:latin typeface="Bookman Old Style" pitchFamily="18" charset="0"/>
              </a:rPr>
              <a:t>Uffizi – </a:t>
            </a:r>
            <a:r>
              <a:rPr lang="el-GR" dirty="0" smtClean="0">
                <a:solidFill>
                  <a:schemeClr val="accent5">
                    <a:lumMod val="75000"/>
                  </a:schemeClr>
                </a:solidFill>
                <a:latin typeface="Bookman Old Style" pitchFamily="18" charset="0"/>
              </a:rPr>
              <a:t>Φλωρεντία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8"/>
          <p:cNvSpPr>
            <a:spLocks noChangeArrowheads="1"/>
          </p:cNvSpPr>
          <p:nvPr/>
        </p:nvSpPr>
        <p:spPr bwMode="auto">
          <a:xfrm>
            <a:off x="116632" y="1713089"/>
            <a:ext cx="6624736"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l-GR" sz="1200" b="1" dirty="0" smtClean="0">
                <a:solidFill>
                  <a:schemeClr val="accent5">
                    <a:lumMod val="75000"/>
                  </a:schemeClr>
                </a:solidFill>
                <a:latin typeface="Bookman Old Style" pitchFamily="18" charset="0"/>
              </a:rPr>
              <a:t>Περίληψη</a:t>
            </a:r>
          </a:p>
          <a:p>
            <a:pPr algn="just"/>
            <a:r>
              <a:rPr lang="el-GR" sz="1200" dirty="0" smtClean="0">
                <a:latin typeface="Bookman Old Style" pitchFamily="18" charset="0"/>
                <a:ea typeface="+mj-ea"/>
                <a:cs typeface="+mj-cs"/>
              </a:rPr>
              <a:t>Σκοπός της παρούσας πιλοτικής μελέτης είναι να ελέγξει τη σκοπιμότητα της χρήσης του </a:t>
            </a:r>
            <a:r>
              <a:rPr lang="en-GB" sz="1200" dirty="0" smtClean="0">
                <a:latin typeface="Bookman Old Style" pitchFamily="18" charset="0"/>
                <a:ea typeface="+mj-ea"/>
                <a:cs typeface="+mj-cs"/>
              </a:rPr>
              <a:t>Bowenwork</a:t>
            </a:r>
            <a:r>
              <a:rPr lang="el-GR" sz="1200" dirty="0" smtClean="0">
                <a:latin typeface="Bookman Old Style" pitchFamily="18" charset="0"/>
                <a:ea typeface="+mj-ea"/>
                <a:cs typeface="+mj-cs"/>
              </a:rPr>
              <a:t> ως συμπληρωματικής παρέμβασης για τη διαχείριση των συμπτωμάτων λεμφοιδήματος που σχετίζεται με τη θεραπεία για τον καρκίνο του μαστού, σε γυναίκες που αντιμετώπισαν καρκίνο του μαστού. Οι στόχοι της έρευνας ήταν: </a:t>
            </a:r>
          </a:p>
          <a:p>
            <a:pPr marL="228600" indent="-228600" algn="just">
              <a:buFont typeface="+mj-lt"/>
              <a:buAutoNum type="arabicPeriod"/>
            </a:pPr>
            <a:r>
              <a:rPr lang="el-GR" sz="1200" dirty="0" smtClean="0">
                <a:latin typeface="Bookman Old Style" pitchFamily="18" charset="0"/>
                <a:ea typeface="+mj-ea"/>
                <a:cs typeface="+mj-cs"/>
              </a:rPr>
              <a:t>να προσδιοριστούν τα ποσοστά συμμετοχής και παραμονής ως το πέρας της έρευνας γυναικών που παρουσιάζουν λεμφοίδημα</a:t>
            </a:r>
          </a:p>
          <a:p>
            <a:pPr marL="228600" indent="-228600" algn="just">
              <a:buFont typeface="+mj-lt"/>
              <a:buAutoNum type="arabicPeriod"/>
            </a:pPr>
            <a:r>
              <a:rPr lang="el-GR" sz="1200" dirty="0" smtClean="0">
                <a:latin typeface="Bookman Old Style" pitchFamily="18" charset="0"/>
                <a:ea typeface="+mj-ea"/>
                <a:cs typeface="+mj-cs"/>
              </a:rPr>
              <a:t>να προσδιοριστεί η συνέπεια στην παρέμβαση </a:t>
            </a:r>
            <a:r>
              <a:rPr lang="en-GB" sz="1200" dirty="0" smtClean="0">
                <a:latin typeface="Bookman Old Style" pitchFamily="18" charset="0"/>
                <a:ea typeface="+mj-ea"/>
                <a:cs typeface="+mj-cs"/>
              </a:rPr>
              <a:t>Bowenwork </a:t>
            </a:r>
            <a:endParaRPr lang="el-GR" sz="1200" dirty="0" smtClean="0">
              <a:latin typeface="Bookman Old Style" pitchFamily="18" charset="0"/>
              <a:ea typeface="+mj-ea"/>
              <a:cs typeface="+mj-cs"/>
            </a:endParaRPr>
          </a:p>
          <a:p>
            <a:pPr marL="228600" indent="-228600" algn="just">
              <a:buFont typeface="+mj-lt"/>
              <a:buAutoNum type="arabicPeriod"/>
            </a:pPr>
            <a:r>
              <a:rPr lang="el-GR" sz="1200" dirty="0" smtClean="0">
                <a:latin typeface="Bookman Old Style" pitchFamily="18" charset="0"/>
                <a:ea typeface="+mj-ea"/>
                <a:cs typeface="+mj-cs"/>
              </a:rPr>
              <a:t>να αξιολογηθεί το επίπεδο ασφάλειας και άνεσης της παρέμβασης </a:t>
            </a:r>
            <a:r>
              <a:rPr lang="en-GB" sz="1200" dirty="0" smtClean="0">
                <a:latin typeface="Bookman Old Style" pitchFamily="18" charset="0"/>
                <a:ea typeface="+mj-ea"/>
                <a:cs typeface="+mj-cs"/>
              </a:rPr>
              <a:t>Bowenwork</a:t>
            </a:r>
            <a:endParaRPr lang="el-GR" sz="1200" dirty="0" smtClean="0">
              <a:latin typeface="Bookman Old Style" pitchFamily="18" charset="0"/>
              <a:ea typeface="+mj-ea"/>
              <a:cs typeface="+mj-cs"/>
            </a:endParaRPr>
          </a:p>
          <a:p>
            <a:pPr marL="228600" indent="-228600" algn="just">
              <a:buFont typeface="+mj-lt"/>
              <a:buAutoNum type="arabicPeriod"/>
            </a:pPr>
            <a:r>
              <a:rPr lang="el-GR" sz="1200" dirty="0" smtClean="0">
                <a:latin typeface="Bookman Old Style" pitchFamily="18" charset="0"/>
                <a:ea typeface="+mj-ea"/>
                <a:cs typeface="+mj-cs"/>
              </a:rPr>
              <a:t>να περιγραφεί η επίδραση της παρέμβασης -διάρκειας έξι εβδομάδων- στα συμπτώματα του λεμφοιδήματος (δηλαδή ποιότητα ζωής και λειτουργική κατάσταση στην αρχή και στο τέλος της παρέμβασης, αίσθημα πόνου, περίμετρος άκρων και εύρος κίνησης του άκρου που εμφανίζει το πρόβλημα στην αρχή και στο τέλος της παρέμβασης, καθώς και ανάμεσα στις συνεδρίες).</a:t>
            </a:r>
          </a:p>
          <a:p>
            <a:pPr algn="just"/>
            <a:r>
              <a:rPr lang="el-GR" sz="1200" dirty="0" smtClean="0">
                <a:latin typeface="Bookman Old Style" pitchFamily="18" charset="0"/>
                <a:ea typeface="+mj-ea"/>
                <a:cs typeface="+mj-cs"/>
              </a:rPr>
              <a:t>Για τη μελέτη χρησιμοποιήθηκε σχεδιασμός με επαναλαμβανόμενες μετρήσεις, ακολουθώντας μια πειραματική λογική. Συμμετείχαν 21 γυναίκες που αντιμετώπισαν καρκίνο του μαστού. Η παρέμβαση περιλάμβανε τέσσερις συνεδρίες με απόσταση 5 - 10 ημερών μεταξύ τους. Στις συμμετέχουσες δόθηκαν ερωτηματολόγια σε δύο φάσεις: πριν την έναρξη των συνεδριών και μετά την ολοκλήρωσή τους. Για την αξιολόγηση της ποιότητας ζωής χρησιμοποιήθηκαν τα ερωτηματολόγια </a:t>
            </a:r>
            <a:r>
              <a:rPr lang="en-GB" sz="1200" dirty="0" smtClean="0">
                <a:latin typeface="Bookman Old Style" pitchFamily="18" charset="0"/>
                <a:ea typeface="+mj-ea"/>
                <a:cs typeface="+mj-cs"/>
              </a:rPr>
              <a:t>SF</a:t>
            </a:r>
            <a:r>
              <a:rPr lang="el-GR" sz="1200" dirty="0" smtClean="0">
                <a:latin typeface="Bookman Old Style" pitchFamily="18" charset="0"/>
                <a:ea typeface="+mj-ea"/>
                <a:cs typeface="+mj-cs"/>
              </a:rPr>
              <a:t>-36  και </a:t>
            </a:r>
            <a:r>
              <a:rPr lang="en-GB" sz="1200" dirty="0" smtClean="0">
                <a:latin typeface="Bookman Old Style" pitchFamily="18" charset="0"/>
                <a:ea typeface="+mj-ea"/>
                <a:cs typeface="+mj-cs"/>
              </a:rPr>
              <a:t>FACT</a:t>
            </a:r>
            <a:r>
              <a:rPr lang="el-GR" sz="1200" dirty="0" smtClean="0">
                <a:latin typeface="Bookman Old Style" pitchFamily="18" charset="0"/>
                <a:ea typeface="+mj-ea"/>
                <a:cs typeface="+mj-cs"/>
              </a:rPr>
              <a:t>-</a:t>
            </a:r>
            <a:r>
              <a:rPr lang="en-GB" sz="1200" dirty="0" smtClean="0">
                <a:latin typeface="Bookman Old Style" pitchFamily="18" charset="0"/>
                <a:ea typeface="+mj-ea"/>
                <a:cs typeface="+mj-cs"/>
              </a:rPr>
              <a:t>B</a:t>
            </a:r>
            <a:r>
              <a:rPr lang="el-GR" sz="1200" dirty="0" smtClean="0">
                <a:latin typeface="Bookman Old Style" pitchFamily="18" charset="0"/>
                <a:ea typeface="+mj-ea"/>
                <a:cs typeface="+mj-cs"/>
              </a:rPr>
              <a:t>. Το τελευταίο χρησιμοποιήθηκε και για την λειτουργική αξιολόγηση των ατόμων. Τα επίπεδα πόνου μετρήθηκαν με  χρήση του </a:t>
            </a:r>
            <a:r>
              <a:rPr lang="en-GB" sz="1200" dirty="0" smtClean="0">
                <a:latin typeface="Bookman Old Style" pitchFamily="18" charset="0"/>
                <a:ea typeface="+mj-ea"/>
                <a:cs typeface="+mj-cs"/>
              </a:rPr>
              <a:t>Brief Pain Inventory</a:t>
            </a:r>
            <a:r>
              <a:rPr lang="el-GR" sz="1200" dirty="0" smtClean="0">
                <a:latin typeface="Bookman Old Style" pitchFamily="18" charset="0"/>
                <a:ea typeface="+mj-ea"/>
                <a:cs typeface="+mj-cs"/>
              </a:rPr>
              <a:t>. Τα δεδομένα που συλλέχθηκαν στην αρχή και στο τέλος της έρευνας υποβλήθηκαν σε </a:t>
            </a:r>
            <a:r>
              <a:rPr lang="en-GB" sz="1200" dirty="0" smtClean="0">
                <a:latin typeface="Bookman Old Style" pitchFamily="18" charset="0"/>
                <a:ea typeface="+mj-ea"/>
                <a:cs typeface="+mj-cs"/>
              </a:rPr>
              <a:t>t</a:t>
            </a:r>
            <a:r>
              <a:rPr lang="el-GR" sz="1200" dirty="0" smtClean="0">
                <a:latin typeface="Bookman Old Style" pitchFamily="18" charset="0"/>
                <a:ea typeface="+mj-ea"/>
                <a:cs typeface="+mj-cs"/>
              </a:rPr>
              <a:t>-</a:t>
            </a:r>
            <a:r>
              <a:rPr lang="en-GB" sz="1200" dirty="0" smtClean="0">
                <a:latin typeface="Bookman Old Style" pitchFamily="18" charset="0"/>
                <a:ea typeface="+mj-ea"/>
                <a:cs typeface="+mj-cs"/>
              </a:rPr>
              <a:t>test</a:t>
            </a:r>
            <a:r>
              <a:rPr lang="el-GR" sz="1200" dirty="0" smtClean="0">
                <a:latin typeface="Bookman Old Style" pitchFamily="18" charset="0"/>
                <a:ea typeface="+mj-ea"/>
                <a:cs typeface="+mj-cs"/>
              </a:rPr>
              <a:t> ανάλυση κατά ζεύγη. Οι σωματικές μετρήσεις (περίμετρος βραχίονα και εύρος κίνησης) υποβλήθηκαν σε ανάλυση διασποράς. </a:t>
            </a:r>
          </a:p>
          <a:p>
            <a:pPr algn="just"/>
            <a:r>
              <a:rPr lang="el-GR" sz="1200" dirty="0" smtClean="0">
                <a:latin typeface="Bookman Old Style" pitchFamily="18" charset="0"/>
                <a:ea typeface="+mj-ea"/>
                <a:cs typeface="+mj-cs"/>
              </a:rPr>
              <a:t>     Το 95% των γυναικών που δήλωσαν συμμετοχή παρέμειναν ως την ολοκλήρωση της έρευνας. Η συνέπεια στην παρέμβαση και στις ασκήσεις στο σπίτι ήταν υψηλή, με ποσοστά 100% και 95% αντίστοιχα. Η παρέμβαση αξιολογήθηκε ως ασφαλής, χωρίς να καταγραφούν σημαντικές μεταβολές στην ιατρική κατάσταση ή δυσφορία που θα επέβαλαν την παύση του ατόμου από την έρευνα. Η </a:t>
            </a:r>
            <a:r>
              <a:rPr lang="en-GB" sz="1200" dirty="0" smtClean="0">
                <a:latin typeface="Bookman Old Style" pitchFamily="18" charset="0"/>
                <a:ea typeface="+mj-ea"/>
                <a:cs typeface="+mj-cs"/>
              </a:rPr>
              <a:t>t</a:t>
            </a:r>
            <a:r>
              <a:rPr lang="el-GR" sz="1200" dirty="0" smtClean="0">
                <a:latin typeface="Bookman Old Style" pitchFamily="18" charset="0"/>
                <a:ea typeface="+mj-ea"/>
                <a:cs typeface="+mj-cs"/>
              </a:rPr>
              <a:t>-</a:t>
            </a:r>
            <a:r>
              <a:rPr lang="en-GB" sz="1200" dirty="0" smtClean="0">
                <a:latin typeface="Bookman Old Style" pitchFamily="18" charset="0"/>
                <a:ea typeface="+mj-ea"/>
                <a:cs typeface="+mj-cs"/>
              </a:rPr>
              <a:t>test</a:t>
            </a:r>
            <a:r>
              <a:rPr lang="el-GR" sz="1200" dirty="0" smtClean="0">
                <a:latin typeface="Bookman Old Style" pitchFamily="18" charset="0"/>
                <a:ea typeface="+mj-ea"/>
                <a:cs typeface="+mj-cs"/>
              </a:rPr>
              <a:t> ανάλυση κατά ζεύγη στα δεδομένα του ερωτηματολογίου </a:t>
            </a:r>
            <a:r>
              <a:rPr lang="en-GB" sz="1200" dirty="0" smtClean="0">
                <a:latin typeface="Bookman Old Style" pitchFamily="18" charset="0"/>
                <a:ea typeface="+mj-ea"/>
                <a:cs typeface="+mj-cs"/>
              </a:rPr>
              <a:t>SF</a:t>
            </a:r>
            <a:r>
              <a:rPr lang="el-GR" sz="1200" dirty="0" smtClean="0">
                <a:latin typeface="Bookman Old Style" pitchFamily="18" charset="0"/>
                <a:ea typeface="+mj-ea"/>
                <a:cs typeface="+mj-cs"/>
              </a:rPr>
              <a:t>-36 (ψυχική υγεία) και του </a:t>
            </a:r>
            <a:r>
              <a:rPr lang="en-GB" sz="1200" dirty="0" smtClean="0">
                <a:latin typeface="Bookman Old Style" pitchFamily="18" charset="0"/>
                <a:ea typeface="+mj-ea"/>
                <a:cs typeface="+mj-cs"/>
              </a:rPr>
              <a:t>FACT</a:t>
            </a:r>
            <a:r>
              <a:rPr lang="el-GR" sz="1200" dirty="0" smtClean="0">
                <a:latin typeface="Bookman Old Style" pitchFamily="18" charset="0"/>
                <a:ea typeface="+mj-ea"/>
                <a:cs typeface="+mj-cs"/>
              </a:rPr>
              <a:t>-</a:t>
            </a:r>
            <a:r>
              <a:rPr lang="en-GB" sz="1200" dirty="0" smtClean="0">
                <a:latin typeface="Bookman Old Style" pitchFamily="18" charset="0"/>
                <a:ea typeface="+mj-ea"/>
                <a:cs typeface="+mj-cs"/>
              </a:rPr>
              <a:t>B</a:t>
            </a:r>
            <a:r>
              <a:rPr lang="el-GR" sz="1200" dirty="0" smtClean="0">
                <a:latin typeface="Bookman Old Style" pitchFamily="18" charset="0"/>
                <a:ea typeface="+mj-ea"/>
                <a:cs typeface="+mj-cs"/>
              </a:rPr>
              <a:t> (ποιότητα ζωής και λειτουργική αξιολόγηση) έδειξε σημαντική βελτίωση στις μετρήσεις των συμμετεχουσών μετά την παρέμβαση με </a:t>
            </a:r>
            <a:r>
              <a:rPr lang="en-GB" sz="1200" dirty="0" smtClean="0">
                <a:latin typeface="Bookman Old Style" pitchFamily="18" charset="0"/>
                <a:ea typeface="+mj-ea"/>
                <a:cs typeface="+mj-cs"/>
              </a:rPr>
              <a:t>Bowenwork</a:t>
            </a:r>
            <a:r>
              <a:rPr lang="el-GR" sz="1200" dirty="0" smtClean="0">
                <a:latin typeface="Bookman Old Style" pitchFamily="18" charset="0"/>
                <a:ea typeface="+mj-ea"/>
                <a:cs typeface="+mj-cs"/>
              </a:rPr>
              <a:t> (</a:t>
            </a:r>
            <a:r>
              <a:rPr lang="en-GB" sz="1200" dirty="0" smtClean="0">
                <a:latin typeface="Bookman Old Style" pitchFamily="18" charset="0"/>
                <a:ea typeface="+mj-ea"/>
                <a:cs typeface="+mj-cs"/>
              </a:rPr>
              <a:t>p</a:t>
            </a:r>
            <a:r>
              <a:rPr lang="el-GR" sz="1200" dirty="0" smtClean="0">
                <a:latin typeface="Bookman Old Style" pitchFamily="18" charset="0"/>
                <a:ea typeface="+mj-ea"/>
                <a:cs typeface="+mj-cs"/>
              </a:rPr>
              <a:t>&gt;0.5). </a:t>
            </a:r>
          </a:p>
          <a:p>
            <a:pPr algn="just"/>
            <a:r>
              <a:rPr lang="el-GR" sz="1200" dirty="0" smtClean="0">
                <a:latin typeface="Bookman Old Style" pitchFamily="18" charset="0"/>
                <a:ea typeface="+mj-ea"/>
                <a:cs typeface="+mj-cs"/>
              </a:rPr>
              <a:t>     Το </a:t>
            </a:r>
            <a:r>
              <a:rPr lang="en-GB" sz="1200" dirty="0" smtClean="0">
                <a:latin typeface="Bookman Old Style" pitchFamily="18" charset="0"/>
                <a:ea typeface="+mj-ea"/>
                <a:cs typeface="+mj-cs"/>
              </a:rPr>
              <a:t>Bowenwork</a:t>
            </a:r>
            <a:r>
              <a:rPr lang="el-GR" sz="1200" dirty="0" smtClean="0">
                <a:latin typeface="Bookman Old Style" pitchFamily="18" charset="0"/>
                <a:ea typeface="+mj-ea"/>
                <a:cs typeface="+mj-cs"/>
              </a:rPr>
              <a:t> φάνηκε να αποτελεί αποτελεσματική στρατηγική διαχείρισης, βελτιώνοντας την ψυχική υγεία, την ποιότητα ζωής και το επίπεδο λειτουργικότητας στην καθημερινότητα. Ακόμη, καταγράφηκε μείωση της περιμέτρου του βραχίονα και αύξηση του εύρους κίνησης στις γυναίκες με λεμφοίδημα μετά από καρκίνο του μαστού. Στο μέλλον είναι αναγκαία μία μελέτη μεγάλης κλίμακας για την περαιτέρω διερεύνηση αυτών των ευρημάτων. </a:t>
            </a:r>
          </a:p>
        </p:txBody>
      </p:sp>
      <p:sp>
        <p:nvSpPr>
          <p:cNvPr id="10" name="9 - TextBox"/>
          <p:cNvSpPr txBox="1"/>
          <p:nvPr/>
        </p:nvSpPr>
        <p:spPr>
          <a:xfrm>
            <a:off x="3431281" y="8739172"/>
            <a:ext cx="285752" cy="369332"/>
          </a:xfrm>
          <a:prstGeom prst="rect">
            <a:avLst/>
          </a:prstGeom>
          <a:noFill/>
        </p:spPr>
        <p:txBody>
          <a:bodyPr wrap="square" rtlCol="0">
            <a:spAutoFit/>
          </a:bodyPr>
          <a:lstStyle/>
          <a:p>
            <a:pPr algn="ctr"/>
            <a:r>
              <a:rPr lang="el-GR" b="1" i="1" dirty="0" smtClean="0">
                <a:solidFill>
                  <a:srgbClr val="4ED24E"/>
                </a:solidFill>
                <a:effectLst>
                  <a:outerShdw blurRad="38100" dist="38100" dir="2700000" algn="tl">
                    <a:srgbClr val="000000">
                      <a:alpha val="43137"/>
                    </a:srgbClr>
                  </a:outerShdw>
                </a:effectLst>
              </a:rPr>
              <a:t>2</a:t>
            </a:r>
            <a:endParaRPr lang="el-GR" b="1" i="1" dirty="0">
              <a:solidFill>
                <a:srgbClr val="4ED24E"/>
              </a:solidFill>
              <a:effectLst>
                <a:outerShdw blurRad="38100" dist="38100" dir="2700000" algn="tl">
                  <a:srgbClr val="000000">
                    <a:alpha val="43137"/>
                  </a:srgbClr>
                </a:outerShdw>
              </a:effectLst>
            </a:endParaRPr>
          </a:p>
        </p:txBody>
      </p:sp>
      <p:sp>
        <p:nvSpPr>
          <p:cNvPr id="5" name="Rectangle 8"/>
          <p:cNvSpPr>
            <a:spLocks noChangeArrowheads="1"/>
          </p:cNvSpPr>
          <p:nvPr/>
        </p:nvSpPr>
        <p:spPr bwMode="auto">
          <a:xfrm>
            <a:off x="1700808" y="1424904"/>
            <a:ext cx="3384376"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l-GR" sz="1200" b="1" i="1" dirty="0" smtClean="0">
                <a:solidFill>
                  <a:schemeClr val="accent5">
                    <a:lumMod val="75000"/>
                  </a:schemeClr>
                </a:solidFill>
                <a:latin typeface="Bookman Old Style" pitchFamily="18" charset="0"/>
              </a:rPr>
              <a:t>Της </a:t>
            </a:r>
            <a:r>
              <a:rPr lang="en-GB" sz="1200" b="1" i="1" dirty="0" smtClean="0">
                <a:solidFill>
                  <a:schemeClr val="accent5">
                    <a:lumMod val="75000"/>
                  </a:schemeClr>
                </a:solidFill>
                <a:latin typeface="Bookman Old Style" pitchFamily="18" charset="0"/>
              </a:rPr>
              <a:t>Christine A</a:t>
            </a:r>
            <a:r>
              <a:rPr lang="el-GR" sz="1200" b="1" i="1" dirty="0" smtClean="0">
                <a:solidFill>
                  <a:schemeClr val="accent5">
                    <a:lumMod val="75000"/>
                  </a:schemeClr>
                </a:solidFill>
                <a:latin typeface="Bookman Old Style" pitchFamily="18" charset="0"/>
              </a:rPr>
              <a:t>. </a:t>
            </a:r>
            <a:r>
              <a:rPr lang="en-GB" sz="1200" b="1" i="1" dirty="0" smtClean="0">
                <a:solidFill>
                  <a:schemeClr val="accent5">
                    <a:lumMod val="75000"/>
                  </a:schemeClr>
                </a:solidFill>
                <a:latin typeface="Bookman Old Style" pitchFamily="18" charset="0"/>
              </a:rPr>
              <a:t>Hansen </a:t>
            </a:r>
            <a:endParaRPr lang="el-GR" sz="1200" b="1" dirty="0" smtClean="0">
              <a:solidFill>
                <a:schemeClr val="accent5">
                  <a:lumMod val="75000"/>
                </a:schemeClr>
              </a:solidFill>
              <a:latin typeface="Bookman Old Style" pitchFamily="18" charset="0"/>
            </a:endParaRPr>
          </a:p>
        </p:txBody>
      </p:sp>
      <p:sp>
        <p:nvSpPr>
          <p:cNvPr id="6" name="5 - Ορθογώνιο"/>
          <p:cNvSpPr/>
          <p:nvPr/>
        </p:nvSpPr>
        <p:spPr>
          <a:xfrm>
            <a:off x="260648" y="179512"/>
            <a:ext cx="6336704" cy="1224136"/>
          </a:xfrm>
          <a:prstGeom prst="rect">
            <a:avLst/>
          </a:prstGeom>
          <a:solidFill>
            <a:srgbClr val="FFC000">
              <a:alpha val="28000"/>
            </a:srgb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rgbClr val="4ED24E"/>
                </a:solidFill>
                <a:latin typeface="Bookman Old Style" pitchFamily="18" charset="0"/>
              </a:rPr>
              <a:t>ΠΙΛΟΤΙΚΗ ΜΕΛΕΤΗ: </a:t>
            </a:r>
            <a:br>
              <a:rPr lang="el-GR" b="1" dirty="0" smtClean="0">
                <a:solidFill>
                  <a:srgbClr val="4ED24E"/>
                </a:solidFill>
                <a:latin typeface="Bookman Old Style" pitchFamily="18" charset="0"/>
              </a:rPr>
            </a:br>
            <a:r>
              <a:rPr lang="en-US" b="1" dirty="0" smtClean="0">
                <a:solidFill>
                  <a:srgbClr val="4ED24E"/>
                </a:solidFill>
                <a:latin typeface="Bookman Old Style" pitchFamily="18" charset="0"/>
              </a:rPr>
              <a:t>BOWENWORK</a:t>
            </a:r>
            <a:r>
              <a:rPr lang="el-GR" b="1" dirty="0" smtClean="0">
                <a:solidFill>
                  <a:srgbClr val="4ED24E"/>
                </a:solidFill>
                <a:latin typeface="Bookman Old Style" pitchFamily="18" charset="0"/>
              </a:rPr>
              <a:t>® ΓΙΑ ΤΗ ΔΙΑΧΕΙΡΙΣΗ ΣΥΜΠΤΩΜΑΤΩΝ ΛΕΜΦΟΙΔΗΜΑΤΟΣ ΣΕ ΓΥΝΑΙΚΕΣ ΠΟΥ ΑΝΤΙΜΕΤΩΠΙΣΑΝ ΚΑΡΚΙΝΟ ΤΟΥ ΜΑΣΤΟΥ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188640" y="179512"/>
            <a:ext cx="6480720" cy="8568952"/>
          </a:xfrm>
          <a:ln>
            <a:solidFill>
              <a:srgbClr val="4ED24E"/>
            </a:solidFill>
          </a:ln>
        </p:spPr>
        <p:txBody>
          <a:bodyPr>
            <a:normAutofit fontScale="55000" lnSpcReduction="20000"/>
          </a:bodyPr>
          <a:lstStyle/>
          <a:p>
            <a:pPr marL="0" indent="0" algn="just">
              <a:buNone/>
            </a:pPr>
            <a:r>
              <a:rPr lang="el-GR" sz="2200" i="1" dirty="0" smtClean="0">
                <a:solidFill>
                  <a:prstClr val="black"/>
                </a:solidFill>
                <a:latin typeface="Bookman Old Style" pitchFamily="18" charset="0"/>
              </a:rPr>
              <a:t>Συνέχεια από τη σελίδα 2</a:t>
            </a:r>
          </a:p>
          <a:p>
            <a:pPr marL="0" indent="0" algn="just">
              <a:buNone/>
            </a:pPr>
            <a:endParaRPr lang="el-GR" sz="1000" dirty="0" smtClean="0">
              <a:latin typeface="Bookman Old Style" pitchFamily="18" charset="0"/>
              <a:ea typeface="Calibri" pitchFamily="34" charset="0"/>
              <a:cs typeface="Times New Roman" pitchFamily="18" charset="0"/>
            </a:endParaRPr>
          </a:p>
          <a:p>
            <a:pPr marL="0" indent="0">
              <a:buNone/>
            </a:pPr>
            <a:r>
              <a:rPr lang="el-GR" sz="2200" b="1" dirty="0" smtClean="0">
                <a:solidFill>
                  <a:schemeClr val="accent5">
                    <a:lumMod val="75000"/>
                  </a:schemeClr>
                </a:solidFill>
                <a:latin typeface="Bookman Old Style" pitchFamily="18" charset="0"/>
                <a:ea typeface="+mj-ea"/>
                <a:cs typeface="+mj-cs"/>
              </a:rPr>
              <a:t>Το </a:t>
            </a:r>
            <a:r>
              <a:rPr lang="en-GB" sz="2200" b="1" dirty="0" smtClean="0">
                <a:solidFill>
                  <a:schemeClr val="accent5">
                    <a:lumMod val="75000"/>
                  </a:schemeClr>
                </a:solidFill>
                <a:latin typeface="Bookman Old Style" pitchFamily="18" charset="0"/>
                <a:ea typeface="+mj-ea"/>
                <a:cs typeface="+mj-cs"/>
              </a:rPr>
              <a:t>Bowenwork</a:t>
            </a:r>
            <a:r>
              <a:rPr lang="el-GR" sz="2200" b="1" dirty="0" smtClean="0">
                <a:solidFill>
                  <a:schemeClr val="accent5">
                    <a:lumMod val="75000"/>
                  </a:schemeClr>
                </a:solidFill>
                <a:latin typeface="Bookman Old Style" pitchFamily="18" charset="0"/>
                <a:ea typeface="+mj-ea"/>
                <a:cs typeface="+mj-cs"/>
              </a:rPr>
              <a:t> ως Ολιστική Στρατηγική Διαχείρισης Συμπτωμάτων</a:t>
            </a:r>
          </a:p>
          <a:p>
            <a:pPr marL="0" indent="0" algn="just">
              <a:buNone/>
            </a:pPr>
            <a:r>
              <a:rPr lang="el-GR" sz="2200" dirty="0" smtClean="0">
                <a:latin typeface="Bookman Old Style" pitchFamily="18" charset="0"/>
                <a:ea typeface="+mj-ea"/>
                <a:cs typeface="+mj-cs"/>
              </a:rPr>
              <a:t>Στο πλαίσιο των συμπληρωματικών επιλογών, υπάρχουν στρατηγικές που υποστηρίζουν αλλοπαθητικές θεραπείες. Το Εθνικό Κέντρο Συμπληρωματικών και Εναλλακτικών Μεθόδων έχει ταξινομήσει την Τεχνική </a:t>
            </a:r>
            <a:r>
              <a:rPr lang="en-GB" sz="2200" dirty="0" smtClean="0">
                <a:latin typeface="Bookman Old Style" pitchFamily="18" charset="0"/>
                <a:ea typeface="+mj-ea"/>
                <a:cs typeface="+mj-cs"/>
              </a:rPr>
              <a:t>Bowen</a:t>
            </a:r>
            <a:r>
              <a:rPr lang="el-GR" sz="2200" dirty="0" smtClean="0">
                <a:latin typeface="Bookman Old Style" pitchFamily="18" charset="0"/>
                <a:ea typeface="+mj-ea"/>
                <a:cs typeface="+mj-cs"/>
              </a:rPr>
              <a:t> στην κατηγορία των Χειρωνακτικών / Σωματικών θεραπειών, όπως η οστεοπαθητική και το μασάζ (</a:t>
            </a:r>
            <a:r>
              <a:rPr lang="en-GB" sz="2200" dirty="0" smtClean="0">
                <a:latin typeface="Bookman Old Style" pitchFamily="18" charset="0"/>
                <a:ea typeface="+mj-ea"/>
                <a:cs typeface="+mj-cs"/>
              </a:rPr>
              <a:t>Long</a:t>
            </a:r>
            <a:r>
              <a:rPr lang="el-GR" sz="2200" dirty="0" smtClean="0">
                <a:latin typeface="Bookman Old Style" pitchFamily="18" charset="0"/>
                <a:ea typeface="+mj-ea"/>
                <a:cs typeface="+mj-cs"/>
              </a:rPr>
              <a:t> &amp; </a:t>
            </a:r>
            <a:r>
              <a:rPr lang="en-GB" sz="2200" dirty="0" smtClean="0">
                <a:latin typeface="Bookman Old Style" pitchFamily="18" charset="0"/>
                <a:ea typeface="+mj-ea"/>
                <a:cs typeface="+mj-cs"/>
              </a:rPr>
              <a:t>Huntley</a:t>
            </a:r>
            <a:r>
              <a:rPr lang="el-GR" sz="2200" dirty="0" smtClean="0">
                <a:latin typeface="Bookman Old Style" pitchFamily="18" charset="0"/>
                <a:ea typeface="+mj-ea"/>
                <a:cs typeface="+mj-cs"/>
              </a:rPr>
              <a:t>, 2001). </a:t>
            </a:r>
          </a:p>
          <a:p>
            <a:pPr marL="0" indent="0" algn="just">
              <a:buNone/>
            </a:pPr>
            <a:r>
              <a:rPr lang="el-GR" sz="2200" dirty="0" smtClean="0">
                <a:latin typeface="Bookman Old Style" pitchFamily="18" charset="0"/>
                <a:ea typeface="+mj-ea"/>
                <a:cs typeface="+mj-cs"/>
              </a:rPr>
              <a:t>     </a:t>
            </a:r>
            <a:r>
              <a:rPr lang="en-GB" sz="2200" dirty="0" smtClean="0">
                <a:latin typeface="Bookman Old Style" pitchFamily="18" charset="0"/>
                <a:ea typeface="+mj-ea"/>
                <a:cs typeface="+mj-cs"/>
              </a:rPr>
              <a:t>H </a:t>
            </a:r>
            <a:r>
              <a:rPr lang="el-GR" sz="2200" dirty="0" smtClean="0">
                <a:latin typeface="Bookman Old Style" pitchFamily="18" charset="0"/>
                <a:ea typeface="+mj-ea"/>
                <a:cs typeface="+mj-cs"/>
              </a:rPr>
              <a:t>εικαζόμενη θεωρία για το μηχανισμό του </a:t>
            </a:r>
            <a:r>
              <a:rPr lang="en-GB" sz="2200" dirty="0" smtClean="0">
                <a:latin typeface="Bookman Old Style" pitchFamily="18" charset="0"/>
                <a:ea typeface="+mj-ea"/>
                <a:cs typeface="+mj-cs"/>
              </a:rPr>
              <a:t>Bowenwork</a:t>
            </a:r>
            <a:r>
              <a:rPr lang="el-GR" sz="2200" dirty="0" smtClean="0">
                <a:latin typeface="Bookman Old Style" pitchFamily="18" charset="0"/>
                <a:ea typeface="+mj-ea"/>
                <a:cs typeface="+mj-cs"/>
              </a:rPr>
              <a:t> αναφέρει, ότι μέσω μίας κίνησης </a:t>
            </a:r>
            <a:r>
              <a:rPr lang="en-GB" sz="2200" dirty="0" smtClean="0">
                <a:latin typeface="Bookman Old Style" pitchFamily="18" charset="0"/>
                <a:ea typeface="+mj-ea"/>
                <a:cs typeface="+mj-cs"/>
              </a:rPr>
              <a:t>Bowen</a:t>
            </a:r>
            <a:r>
              <a:rPr lang="el-GR" sz="2200" dirty="0" smtClean="0">
                <a:latin typeface="Bookman Old Style" pitchFamily="18" charset="0"/>
                <a:ea typeface="+mj-ea"/>
                <a:cs typeface="+mj-cs"/>
              </a:rPr>
              <a:t>, διεγείρονται τα ατρακτοειδή κύτταρα στο κεντρικό τμήμα των μυών και το σύμπλεγμα Γκόλτζι ανάμεσα στους τένοντες, καθώς και ο περιβάλλων ιστός, η περιτονία και το υγρό εντός και εκτός των κυττάρων (</a:t>
            </a:r>
            <a:r>
              <a:rPr lang="en-GB" sz="2200" dirty="0" smtClean="0">
                <a:latin typeface="Bookman Old Style" pitchFamily="18" charset="0"/>
                <a:ea typeface="+mj-ea"/>
                <a:cs typeface="+mj-cs"/>
              </a:rPr>
              <a:t>Shapiro</a:t>
            </a:r>
            <a:r>
              <a:rPr lang="el-GR" sz="2200" dirty="0" smtClean="0">
                <a:latin typeface="Bookman Old Style" pitchFamily="18" charset="0"/>
                <a:ea typeface="+mj-ea"/>
                <a:cs typeface="+mj-cs"/>
              </a:rPr>
              <a:t>, 2004). Η κίνηση ενεργοποιεί μία αλληλουχία αντιδράσεων, συμπεριλαμβανομένης της διέγερσης του αυτόνομου νευρικού συστήματος σε όλο το σώμα και του κεντρικού νευρικού συστήματος στον εγκέφαλο (</a:t>
            </a:r>
            <a:r>
              <a:rPr lang="en-GB" sz="2200" dirty="0" smtClean="0">
                <a:latin typeface="Bookman Old Style" pitchFamily="18" charset="0"/>
                <a:ea typeface="+mj-ea"/>
                <a:cs typeface="+mj-cs"/>
              </a:rPr>
              <a:t>Mechner</a:t>
            </a:r>
            <a:r>
              <a:rPr lang="el-GR" sz="2200" dirty="0" smtClean="0">
                <a:latin typeface="Bookman Old Style" pitchFamily="18" charset="0"/>
                <a:ea typeface="+mj-ea"/>
                <a:cs typeface="+mj-cs"/>
              </a:rPr>
              <a:t>, 2003; </a:t>
            </a:r>
            <a:r>
              <a:rPr lang="en-GB" sz="2200" dirty="0" smtClean="0">
                <a:latin typeface="Bookman Old Style" pitchFamily="18" charset="0"/>
                <a:ea typeface="+mj-ea"/>
                <a:cs typeface="+mj-cs"/>
              </a:rPr>
              <a:t>Olafimihan</a:t>
            </a:r>
            <a:r>
              <a:rPr lang="el-GR" sz="2200" dirty="0" smtClean="0">
                <a:latin typeface="Bookman Old Style" pitchFamily="18" charset="0"/>
                <a:ea typeface="+mj-ea"/>
                <a:cs typeface="+mj-cs"/>
              </a:rPr>
              <a:t> &amp; </a:t>
            </a:r>
            <a:r>
              <a:rPr lang="en-GB" sz="2200" dirty="0" smtClean="0">
                <a:latin typeface="Bookman Old Style" pitchFamily="18" charset="0"/>
                <a:ea typeface="+mj-ea"/>
                <a:cs typeface="+mj-cs"/>
              </a:rPr>
              <a:t>Hall</a:t>
            </a:r>
            <a:r>
              <a:rPr lang="el-GR" sz="2200" dirty="0" smtClean="0">
                <a:latin typeface="Bookman Old Style" pitchFamily="18" charset="0"/>
                <a:ea typeface="+mj-ea"/>
                <a:cs typeface="+mj-cs"/>
              </a:rPr>
              <a:t>, 2002). Η κίνηση δημιουργεί ενεργειακή ώθηση σε μία συγκεκριμένη περιοχή του σώματος, παρόμοια με τις διαδοχικές  ρυτιδώσεις που προκαλεί μία σταγόνα πέφτοντας στην επιφάνεια του νερού. Φέρει κοινά στοιχεία με την επίδραση του βελονισμού στη διέγερση των μεσημβρινών (</a:t>
            </a:r>
            <a:r>
              <a:rPr lang="en-GB" sz="2200" dirty="0" smtClean="0">
                <a:latin typeface="Bookman Old Style" pitchFamily="18" charset="0"/>
                <a:ea typeface="+mj-ea"/>
                <a:cs typeface="+mj-cs"/>
              </a:rPr>
              <a:t>Shapiro</a:t>
            </a:r>
            <a:r>
              <a:rPr lang="el-GR" sz="2200" dirty="0" smtClean="0">
                <a:latin typeface="Bookman Old Style" pitchFamily="18" charset="0"/>
                <a:ea typeface="+mj-ea"/>
                <a:cs typeface="+mj-cs"/>
              </a:rPr>
              <a:t>, 2004).    </a:t>
            </a:r>
          </a:p>
          <a:p>
            <a:pPr marL="0" indent="0" algn="just">
              <a:buNone/>
            </a:pPr>
            <a:r>
              <a:rPr lang="el-GR" sz="2200" dirty="0" smtClean="0">
                <a:latin typeface="Bookman Old Style" pitchFamily="18" charset="0"/>
                <a:ea typeface="+mj-ea"/>
                <a:cs typeface="+mj-cs"/>
              </a:rPr>
              <a:t>     Η εν λόγω θεωρία αναφέρει, πως αυτές οι ενεργειακές ωθήσεις διεγείρουν τις θεραπευτικές οδούς, ώστε να επαναφέρουν τον οργανισμό στην αρχική, υγιή του κατάσταση όπου βρισκόταν πριν το γεγονός τραυματισμού ή ασθένειας. Επίσης, η θεραπεία βοηθά, καταπραΰνοντας τους ερεθισμένους υποδοχείς πόνου. Μία κίνηση ή ένας συνδυασμός τους μπορεί να ενεργοποιήσει νέες οδούς ή να αποκαταστήσει τις υπάρχουσες που δυσλειτουργούν, περιορίζοντας τις παρενέργειες που επιφέρει η θεραπεία για τον καρκίνο σε ένα συμβιβασμένο, πολύπλοκο σύστημα. </a:t>
            </a:r>
          </a:p>
          <a:p>
            <a:pPr marL="0" indent="0" algn="just">
              <a:buNone/>
            </a:pPr>
            <a:endParaRPr lang="el-GR" sz="2200" dirty="0" smtClean="0">
              <a:latin typeface="Bookman Old Style" pitchFamily="18" charset="0"/>
              <a:ea typeface="+mj-ea"/>
              <a:cs typeface="+mj-cs"/>
            </a:endParaRPr>
          </a:p>
          <a:p>
            <a:pPr marL="0" indent="0" algn="just">
              <a:buNone/>
            </a:pPr>
            <a:endParaRPr lang="el-GR" sz="2200" dirty="0" smtClean="0">
              <a:latin typeface="Bookman Old Style" pitchFamily="18" charset="0"/>
              <a:ea typeface="+mj-ea"/>
              <a:cs typeface="+mj-cs"/>
            </a:endParaRPr>
          </a:p>
          <a:p>
            <a:pPr marL="0" indent="0" algn="just">
              <a:buNone/>
            </a:pPr>
            <a:endParaRPr lang="el-GR" sz="2200" dirty="0" smtClean="0">
              <a:latin typeface="Bookman Old Style" pitchFamily="18" charset="0"/>
              <a:ea typeface="+mj-ea"/>
              <a:cs typeface="+mj-cs"/>
            </a:endParaRPr>
          </a:p>
          <a:p>
            <a:pPr marL="0" indent="0" algn="just">
              <a:buNone/>
            </a:pPr>
            <a:endParaRPr lang="el-GR" sz="2200" dirty="0" smtClean="0">
              <a:latin typeface="Bookman Old Style" pitchFamily="18" charset="0"/>
              <a:ea typeface="+mj-ea"/>
              <a:cs typeface="+mj-cs"/>
            </a:endParaRPr>
          </a:p>
          <a:p>
            <a:pPr marL="0" indent="0" algn="just">
              <a:buNone/>
            </a:pPr>
            <a:endParaRPr lang="el-GR" sz="2200" dirty="0" smtClean="0">
              <a:latin typeface="Bookman Old Style" pitchFamily="18" charset="0"/>
              <a:ea typeface="+mj-ea"/>
              <a:cs typeface="+mj-cs"/>
            </a:endParaRPr>
          </a:p>
          <a:p>
            <a:pPr marL="0" indent="0" algn="just">
              <a:buNone/>
            </a:pPr>
            <a:endParaRPr lang="el-GR" sz="2200" dirty="0" smtClean="0">
              <a:latin typeface="Bookman Old Style" pitchFamily="18" charset="0"/>
              <a:ea typeface="+mj-ea"/>
              <a:cs typeface="+mj-cs"/>
            </a:endParaRPr>
          </a:p>
          <a:p>
            <a:pPr marL="0" indent="0" algn="just">
              <a:buNone/>
            </a:pPr>
            <a:endParaRPr lang="el-GR" sz="2200" dirty="0" smtClean="0">
              <a:latin typeface="Bookman Old Style" pitchFamily="18" charset="0"/>
              <a:ea typeface="+mj-ea"/>
              <a:cs typeface="+mj-cs"/>
            </a:endParaRPr>
          </a:p>
          <a:p>
            <a:pPr marL="0" indent="0" algn="just">
              <a:buNone/>
            </a:pPr>
            <a:endParaRPr lang="el-GR" sz="2200" dirty="0" smtClean="0">
              <a:latin typeface="Bookman Old Style" pitchFamily="18" charset="0"/>
              <a:ea typeface="+mj-ea"/>
              <a:cs typeface="+mj-cs"/>
            </a:endParaRPr>
          </a:p>
          <a:p>
            <a:pPr marL="0" indent="0" algn="just">
              <a:buNone/>
            </a:pPr>
            <a:endParaRPr lang="el-GR" sz="2200" dirty="0" smtClean="0">
              <a:latin typeface="Bookman Old Style" pitchFamily="18" charset="0"/>
              <a:ea typeface="+mj-ea"/>
              <a:cs typeface="+mj-cs"/>
            </a:endParaRPr>
          </a:p>
          <a:p>
            <a:pPr marL="0" indent="0" algn="just">
              <a:buNone/>
            </a:pPr>
            <a:endParaRPr lang="el-GR" sz="2200" dirty="0" smtClean="0">
              <a:latin typeface="Bookman Old Style" pitchFamily="18" charset="0"/>
              <a:ea typeface="+mj-ea"/>
              <a:cs typeface="+mj-cs"/>
            </a:endParaRPr>
          </a:p>
          <a:p>
            <a:pPr marL="0" indent="0" algn="just">
              <a:buNone/>
            </a:pPr>
            <a:r>
              <a:rPr lang="el-GR" sz="2200" dirty="0" smtClean="0">
                <a:latin typeface="Bookman Old Style" pitchFamily="18" charset="0"/>
                <a:ea typeface="+mj-ea"/>
                <a:cs typeface="+mj-cs"/>
              </a:rPr>
              <a:t>     Το </a:t>
            </a:r>
            <a:r>
              <a:rPr lang="en-GB" sz="2200" dirty="0" smtClean="0">
                <a:latin typeface="Bookman Old Style" pitchFamily="18" charset="0"/>
                <a:ea typeface="+mj-ea"/>
                <a:cs typeface="+mj-cs"/>
              </a:rPr>
              <a:t>Bowenwork</a:t>
            </a:r>
            <a:r>
              <a:rPr lang="el-GR" sz="2200" dirty="0" smtClean="0">
                <a:latin typeface="Bookman Old Style" pitchFamily="18" charset="0"/>
                <a:ea typeface="+mj-ea"/>
                <a:cs typeface="+mj-cs"/>
              </a:rPr>
              <a:t> αποτελεί μία θεραπευτική στρατηγική,  που είναι συμβατή με το θεωρητικό πλαίσιο της παρούσας έρευνας. Θεωρείται πως διαθέτει αναδιοργανωτικές ιδιότητες και έτσι κρίνεται συμβατό με το σκοπό της έρευνας, αφού συνάδει με τις βασικές αρχές της επιστήμης της πολυπλοκότητας</a:t>
            </a:r>
            <a:r>
              <a:rPr lang="el-GR" sz="2200" b="1" dirty="0" smtClean="0">
                <a:solidFill>
                  <a:schemeClr val="accent5">
                    <a:lumMod val="75000"/>
                  </a:schemeClr>
                </a:solidFill>
                <a:latin typeface="Bookman Old Style" pitchFamily="18" charset="0"/>
                <a:ea typeface="+mj-ea"/>
                <a:cs typeface="+mj-cs"/>
              </a:rPr>
              <a:t>*</a:t>
            </a:r>
            <a:r>
              <a:rPr lang="el-GR" sz="2200" dirty="0" smtClean="0">
                <a:latin typeface="Bookman Old Style" pitchFamily="18" charset="0"/>
                <a:ea typeface="+mj-ea"/>
                <a:cs typeface="+mj-cs"/>
              </a:rPr>
              <a:t>. Η παρέμβαση δημιουργεί τη δυνατότητα αναδιοργάνωσης μέσω μίας κίνησης </a:t>
            </a:r>
            <a:r>
              <a:rPr lang="en-GB" sz="2200" dirty="0" smtClean="0">
                <a:latin typeface="Bookman Old Style" pitchFamily="18" charset="0"/>
                <a:ea typeface="+mj-ea"/>
                <a:cs typeface="+mj-cs"/>
              </a:rPr>
              <a:t>Bowen</a:t>
            </a:r>
            <a:r>
              <a:rPr lang="el-GR" sz="2200" dirty="0" smtClean="0">
                <a:latin typeface="Bookman Old Style" pitchFamily="18" charset="0"/>
                <a:ea typeface="+mj-ea"/>
                <a:cs typeface="+mj-cs"/>
              </a:rPr>
              <a:t>, επανορθώνοντας το ενεργειακό μοτίβο της περιτονίας. Το σύστημα λαμβάνει τη νέα πληροφορία και μετασχηματίζεται με βάση αυτήν. </a:t>
            </a:r>
          </a:p>
          <a:p>
            <a:pPr marL="0" indent="0" algn="just">
              <a:buNone/>
            </a:pPr>
            <a:r>
              <a:rPr lang="el-GR" sz="2200" dirty="0" smtClean="0">
                <a:latin typeface="Bookman Old Style" pitchFamily="18" charset="0"/>
                <a:ea typeface="+mj-ea"/>
                <a:cs typeface="+mj-cs"/>
              </a:rPr>
              <a:t>     Λαμβάνοντας υπ’ όψιν τις πολλαπλές μεταβλητές που επηρεάζουν τις ασθενείς με λεμφοίδημα συνεπεία καρκίνου του μαστού, καθώς επίσης και το θεωρητικό πλαίσιο των μη-γραμμικών δυναμικών συστημάτων και του </a:t>
            </a:r>
            <a:r>
              <a:rPr lang="en-GB" sz="2200" dirty="0" smtClean="0">
                <a:latin typeface="Bookman Old Style" pitchFamily="18" charset="0"/>
                <a:ea typeface="+mj-ea"/>
                <a:cs typeface="+mj-cs"/>
              </a:rPr>
              <a:t>SMT</a:t>
            </a:r>
            <a:r>
              <a:rPr lang="el-GR" sz="2200" dirty="0" smtClean="0">
                <a:latin typeface="Bookman Old Style" pitchFamily="18" charset="0"/>
                <a:ea typeface="+mj-ea"/>
                <a:cs typeface="+mj-cs"/>
              </a:rPr>
              <a:t> (</a:t>
            </a:r>
            <a:r>
              <a:rPr lang="en-US" sz="2200" dirty="0" smtClean="0">
                <a:latin typeface="Bookman Old Style" pitchFamily="18" charset="0"/>
                <a:ea typeface="+mj-ea"/>
                <a:cs typeface="+mj-cs"/>
              </a:rPr>
              <a:t>satisfiability modulo theories</a:t>
            </a:r>
            <a:r>
              <a:rPr lang="el-GR" sz="2200" dirty="0" smtClean="0">
                <a:latin typeface="Bookman Old Style" pitchFamily="18" charset="0"/>
                <a:ea typeface="+mj-ea"/>
                <a:cs typeface="+mj-cs"/>
              </a:rPr>
              <a:t>), το </a:t>
            </a:r>
            <a:r>
              <a:rPr lang="en-GB" sz="2200" dirty="0" smtClean="0">
                <a:latin typeface="Bookman Old Style" pitchFamily="18" charset="0"/>
                <a:ea typeface="+mj-ea"/>
                <a:cs typeface="+mj-cs"/>
              </a:rPr>
              <a:t>Bowenwork </a:t>
            </a:r>
            <a:r>
              <a:rPr lang="el-GR" sz="2200" dirty="0" smtClean="0">
                <a:latin typeface="Bookman Old Style" pitchFamily="18" charset="0"/>
                <a:ea typeface="+mj-ea"/>
                <a:cs typeface="+mj-cs"/>
              </a:rPr>
              <a:t>μπορεί να αποτελεί κατάλληλη και εύστοχη παρέμβαση, διεγείροντας τη διαδικασία αναδιοργάνωσης των μοτίβο ενός οργανισμού. Επομένως, ενσωματώνοντας τις παραμέτρους του λεμφοιδήματος στα υπάρχοντα θεωρητικά μοντέλα, μπορεί να προσδιοριστεί ένα επαρκές πλαίσιο για τη στήριξη της παρούσας έρευνας </a:t>
            </a:r>
          </a:p>
          <a:p>
            <a:pPr marL="0" indent="0" algn="just">
              <a:buNone/>
            </a:pPr>
            <a:r>
              <a:rPr lang="el-GR" sz="2200" b="1" i="1" dirty="0" smtClean="0">
                <a:solidFill>
                  <a:schemeClr val="accent5">
                    <a:lumMod val="75000"/>
                  </a:schemeClr>
                </a:solidFill>
                <a:latin typeface="Bookman Old Style" pitchFamily="18" charset="0"/>
                <a:ea typeface="+mj-ea"/>
                <a:cs typeface="+mj-cs"/>
              </a:rPr>
              <a:t>*</a:t>
            </a:r>
            <a:r>
              <a:rPr lang="el-GR" sz="2200" i="1" dirty="0" smtClean="0">
                <a:latin typeface="Bookman Old Style" pitchFamily="18" charset="0"/>
                <a:ea typeface="+mj-ea"/>
                <a:cs typeface="+mj-cs"/>
              </a:rPr>
              <a:t>ΣτΜ: Βασική αρχή της θεωρίας της πολυπλοκότητας είναι πως η άσκηση βίας προκειμένου να ελεγχθεί ένα σύστημα μπορεί, αντίθετα, να δημιουργήσει περισσότερα προβλήματα και αθέμιτες συνέπειες.</a:t>
            </a:r>
          </a:p>
          <a:p>
            <a:pPr marL="0" indent="0" algn="just">
              <a:buNone/>
            </a:pPr>
            <a:endParaRPr lang="el-GR" sz="2200" i="1" dirty="0" smtClean="0">
              <a:latin typeface="Bookman Old Style" pitchFamily="18" charset="0"/>
              <a:ea typeface="+mj-ea"/>
              <a:cs typeface="+mj-cs"/>
            </a:endParaRPr>
          </a:p>
          <a:p>
            <a:pPr marL="0" indent="0" algn="just">
              <a:buNone/>
            </a:pPr>
            <a:endParaRPr lang="el-GR" sz="2500" dirty="0" smtClean="0">
              <a:latin typeface="Bookman Old Style" pitchFamily="18" charset="0"/>
              <a:ea typeface="+mj-ea"/>
              <a:cs typeface="+mj-cs"/>
            </a:endParaRPr>
          </a:p>
        </p:txBody>
      </p:sp>
      <p:sp>
        <p:nvSpPr>
          <p:cNvPr id="5" name="4 - TextBox"/>
          <p:cNvSpPr txBox="1"/>
          <p:nvPr/>
        </p:nvSpPr>
        <p:spPr>
          <a:xfrm>
            <a:off x="3272773" y="8739172"/>
            <a:ext cx="285752" cy="369332"/>
          </a:xfrm>
          <a:prstGeom prst="rect">
            <a:avLst/>
          </a:prstGeom>
          <a:noFill/>
        </p:spPr>
        <p:txBody>
          <a:bodyPr wrap="square" rtlCol="0">
            <a:spAutoFit/>
          </a:bodyPr>
          <a:lstStyle/>
          <a:p>
            <a:pPr algn="ctr"/>
            <a:r>
              <a:rPr lang="el-GR" b="1" i="1" dirty="0" smtClean="0">
                <a:solidFill>
                  <a:srgbClr val="4ED24E"/>
                </a:solidFill>
                <a:effectLst>
                  <a:outerShdw blurRad="38100" dist="38100" dir="2700000" algn="tl">
                    <a:srgbClr val="000000">
                      <a:alpha val="43137"/>
                    </a:srgbClr>
                  </a:outerShdw>
                </a:effectLst>
              </a:rPr>
              <a:t>3</a:t>
            </a:r>
            <a:endParaRPr lang="el-GR" b="1" i="1" dirty="0">
              <a:solidFill>
                <a:srgbClr val="4ED24E"/>
              </a:solidFill>
              <a:effectLst>
                <a:outerShdw blurRad="38100" dist="38100" dir="2700000" algn="tl">
                  <a:srgbClr val="000000">
                    <a:alpha val="43137"/>
                  </a:srgbClr>
                </a:outerShdw>
              </a:effectLst>
            </a:endParaRPr>
          </a:p>
        </p:txBody>
      </p:sp>
      <p:pic>
        <p:nvPicPr>
          <p:cNvPr id="6" name="Picture 2" descr="Observations"/>
          <p:cNvPicPr>
            <a:picLocks noChangeAspect="1" noChangeArrowheads="1"/>
          </p:cNvPicPr>
          <p:nvPr/>
        </p:nvPicPr>
        <p:blipFill>
          <a:blip r:embed="rId2" cstate="print"/>
          <a:srcRect l="1890" t="4527" r="6131" b="7199"/>
          <a:stretch>
            <a:fillRect/>
          </a:stretch>
        </p:blipFill>
        <p:spPr bwMode="auto">
          <a:xfrm>
            <a:off x="332655" y="4211960"/>
            <a:ext cx="6200073" cy="165618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 TextBox"/>
          <p:cNvSpPr txBox="1"/>
          <p:nvPr/>
        </p:nvSpPr>
        <p:spPr>
          <a:xfrm>
            <a:off x="3272773" y="8739172"/>
            <a:ext cx="285752" cy="369332"/>
          </a:xfrm>
          <a:prstGeom prst="rect">
            <a:avLst/>
          </a:prstGeom>
          <a:noFill/>
        </p:spPr>
        <p:txBody>
          <a:bodyPr wrap="square" rtlCol="0">
            <a:spAutoFit/>
          </a:bodyPr>
          <a:lstStyle/>
          <a:p>
            <a:pPr algn="ctr"/>
            <a:r>
              <a:rPr lang="el-GR" b="1" i="1" dirty="0" smtClean="0">
                <a:solidFill>
                  <a:srgbClr val="4ED24E"/>
                </a:solidFill>
                <a:effectLst>
                  <a:outerShdw blurRad="38100" dist="38100" dir="2700000" algn="tl">
                    <a:srgbClr val="000000">
                      <a:alpha val="43137"/>
                    </a:srgbClr>
                  </a:outerShdw>
                </a:effectLst>
              </a:rPr>
              <a:t>4</a:t>
            </a:r>
            <a:endParaRPr lang="el-GR" b="1" i="1" dirty="0">
              <a:solidFill>
                <a:srgbClr val="4ED24E"/>
              </a:solidFill>
              <a:effectLst>
                <a:outerShdw blurRad="38100" dist="38100" dir="2700000" algn="tl">
                  <a:srgbClr val="000000">
                    <a:alpha val="43137"/>
                  </a:srgbClr>
                </a:outerShdw>
              </a:effectLst>
            </a:endParaRPr>
          </a:p>
        </p:txBody>
      </p:sp>
      <p:sp>
        <p:nvSpPr>
          <p:cNvPr id="5" name="4 - Ορθογώνιο"/>
          <p:cNvSpPr/>
          <p:nvPr/>
        </p:nvSpPr>
        <p:spPr>
          <a:xfrm>
            <a:off x="188640" y="146693"/>
            <a:ext cx="6480720" cy="7449643"/>
          </a:xfrm>
          <a:prstGeom prst="rect">
            <a:avLst/>
          </a:prstGeom>
          <a:ln w="9525">
            <a:solidFill>
              <a:srgbClr val="4ED24E"/>
            </a:solidFill>
          </a:ln>
        </p:spPr>
        <p:txBody>
          <a:bodyPr wrap="square">
            <a:spAutoFit/>
          </a:bodyPr>
          <a:lstStyle/>
          <a:p>
            <a:pPr algn="just"/>
            <a:r>
              <a:rPr lang="el-GR" sz="1200" i="1" dirty="0" smtClean="0">
                <a:solidFill>
                  <a:prstClr val="black"/>
                </a:solidFill>
                <a:latin typeface="Bookman Old Style" pitchFamily="18" charset="0"/>
              </a:rPr>
              <a:t>Συνέχεια από τη σελίδα 3</a:t>
            </a:r>
          </a:p>
          <a:p>
            <a:pPr algn="just"/>
            <a:endParaRPr lang="el-GR" sz="600" dirty="0" smtClean="0">
              <a:latin typeface="Bookman Old Style" pitchFamily="18" charset="0"/>
              <a:ea typeface="Calibri" pitchFamily="34" charset="0"/>
              <a:cs typeface="Times New Roman" pitchFamily="18" charset="0"/>
            </a:endParaRPr>
          </a:p>
          <a:p>
            <a:r>
              <a:rPr lang="el-GR" sz="1200" b="1" dirty="0" smtClean="0">
                <a:solidFill>
                  <a:schemeClr val="accent5">
                    <a:lumMod val="75000"/>
                  </a:schemeClr>
                </a:solidFill>
                <a:latin typeface="Bookman Old Style" pitchFamily="18" charset="0"/>
              </a:rPr>
              <a:t>Κριτήρια Ένταξης Γυναικών </a:t>
            </a:r>
            <a:r>
              <a:rPr lang="el-GR" sz="1200" b="1" smtClean="0">
                <a:solidFill>
                  <a:schemeClr val="accent5">
                    <a:lumMod val="75000"/>
                  </a:schemeClr>
                </a:solidFill>
                <a:latin typeface="Bookman Old Style" pitchFamily="18" charset="0"/>
              </a:rPr>
              <a:t>στην </a:t>
            </a:r>
            <a:r>
              <a:rPr lang="el-GR" sz="1200" b="1" smtClean="0">
                <a:solidFill>
                  <a:schemeClr val="accent5">
                    <a:lumMod val="75000"/>
                  </a:schemeClr>
                </a:solidFill>
                <a:latin typeface="Bookman Old Style" pitchFamily="18" charset="0"/>
              </a:rPr>
              <a:t>Έρευνα</a:t>
            </a:r>
            <a:endParaRPr lang="el-GR" sz="1200" b="1" dirty="0" smtClean="0">
              <a:solidFill>
                <a:schemeClr val="accent5">
                  <a:lumMod val="75000"/>
                </a:schemeClr>
              </a:solidFill>
              <a:latin typeface="Bookman Old Style" pitchFamily="18" charset="0"/>
            </a:endParaRPr>
          </a:p>
          <a:p>
            <a:pPr marL="228600" lvl="0" indent="-228600">
              <a:buFont typeface="+mj-lt"/>
              <a:buAutoNum type="arabicPeriod"/>
            </a:pPr>
            <a:r>
              <a:rPr lang="el-GR" sz="1200" dirty="0" smtClean="0">
                <a:latin typeface="Bookman Old Style" pitchFamily="18" charset="0"/>
              </a:rPr>
              <a:t>Ηλικία άνω των 18 ετών</a:t>
            </a:r>
          </a:p>
          <a:p>
            <a:pPr marL="228600" lvl="0" indent="-228600" algn="just">
              <a:buFont typeface="+mj-lt"/>
              <a:buAutoNum type="arabicPeriod"/>
            </a:pPr>
            <a:r>
              <a:rPr lang="el-GR" sz="1200" dirty="0" smtClean="0">
                <a:latin typeface="Bookman Old Style" pitchFamily="18" charset="0"/>
              </a:rPr>
              <a:t>Διάγνωση καρκίνου του μαστού οποιουδήποτε σταδίου και ολοκλήρωση σχετικής θεραπείας, συμπεριλαμβανομένων:</a:t>
            </a:r>
          </a:p>
          <a:p>
            <a:pPr marL="685800" lvl="1" indent="-228600">
              <a:buBlip>
                <a:blip r:embed="rId2"/>
              </a:buBlip>
            </a:pPr>
            <a:r>
              <a:rPr lang="el-GR" sz="1200" dirty="0" smtClean="0">
                <a:latin typeface="Bookman Old Style" pitchFamily="18" charset="0"/>
              </a:rPr>
              <a:t>Ογκεκτομής</a:t>
            </a:r>
          </a:p>
          <a:p>
            <a:pPr marL="685800" lvl="1" indent="-228600">
              <a:buBlip>
                <a:blip r:embed="rId2"/>
              </a:buBlip>
            </a:pPr>
            <a:r>
              <a:rPr lang="el-GR" sz="1200" dirty="0" smtClean="0">
                <a:latin typeface="Bookman Old Style" pitchFamily="18" charset="0"/>
              </a:rPr>
              <a:t>Μερικής μαστεκτομής</a:t>
            </a:r>
          </a:p>
          <a:p>
            <a:pPr marL="685800" lvl="1" indent="-228600">
              <a:buBlip>
                <a:blip r:embed="rId2"/>
              </a:buBlip>
            </a:pPr>
            <a:r>
              <a:rPr lang="el-GR" sz="1200" dirty="0" smtClean="0">
                <a:latin typeface="Bookman Old Style" pitchFamily="18" charset="0"/>
              </a:rPr>
              <a:t>Τμηματικής μαστεκτομής / Ριζικής μαστεκτομής</a:t>
            </a:r>
          </a:p>
          <a:p>
            <a:pPr marL="685800" lvl="1" indent="-228600">
              <a:buBlip>
                <a:blip r:embed="rId2"/>
              </a:buBlip>
            </a:pPr>
            <a:r>
              <a:rPr lang="el-GR" sz="1200" dirty="0" smtClean="0">
                <a:latin typeface="Bookman Old Style" pitchFamily="18" charset="0"/>
              </a:rPr>
              <a:t>Αφαίρεσης λεμφαδένων μασχάλης</a:t>
            </a:r>
          </a:p>
          <a:p>
            <a:pPr marL="685800" lvl="1" indent="-228600">
              <a:buBlip>
                <a:blip r:embed="rId2"/>
              </a:buBlip>
            </a:pPr>
            <a:r>
              <a:rPr lang="el-GR" sz="1200" dirty="0" smtClean="0">
                <a:latin typeface="Bookman Old Style" pitchFamily="18" charset="0"/>
              </a:rPr>
              <a:t>Ενδοφλέβιας χημειοθεραπείας</a:t>
            </a:r>
          </a:p>
          <a:p>
            <a:pPr marL="685800" lvl="1" indent="-228600">
              <a:buBlip>
                <a:blip r:embed="rId2"/>
              </a:buBlip>
            </a:pPr>
            <a:r>
              <a:rPr lang="el-GR" sz="1200" dirty="0" smtClean="0">
                <a:latin typeface="Bookman Old Style" pitchFamily="18" charset="0"/>
              </a:rPr>
              <a:t>Ακτινοθεραπείας</a:t>
            </a:r>
          </a:p>
          <a:p>
            <a:pPr marL="228600" lvl="0" indent="-228600" algn="just">
              <a:buFont typeface="+mj-lt"/>
              <a:buAutoNum type="arabicPeriod"/>
            </a:pPr>
            <a:r>
              <a:rPr lang="el-GR" sz="1200" dirty="0" smtClean="0">
                <a:latin typeface="Bookman Old Style" pitchFamily="18" charset="0"/>
              </a:rPr>
              <a:t>Χωρίς καθορισμένο χρονικό πλαίσιο ως προς το διάστημα που έχει παρέλθει από την ολοκλήρωση της θεραπείας</a:t>
            </a:r>
          </a:p>
          <a:p>
            <a:pPr marL="228600" lvl="0" indent="-228600" algn="just">
              <a:buFont typeface="+mj-lt"/>
              <a:buAutoNum type="arabicPeriod"/>
            </a:pPr>
            <a:r>
              <a:rPr lang="el-GR" sz="1200" dirty="0" smtClean="0">
                <a:latin typeface="Bookman Old Style" pitchFamily="18" charset="0"/>
              </a:rPr>
              <a:t>Μονόπλευρο λεμφοίδημα βραχίονα, με ή χωρίς διάγνωση (εάν δεν υπάρχει διάγνωση, τίθεται ως κριτήριο η τουλάχιστον κατά δύο εκατοστά αυξημένη περιφέρεια του προσβεβλημένου βραχίονα συγκριτικά με αυτήν του μη προσβεβλημένου)</a:t>
            </a:r>
          </a:p>
          <a:p>
            <a:pPr marL="228600" lvl="0" indent="-228600" algn="just">
              <a:buFont typeface="+mj-lt"/>
              <a:buAutoNum type="arabicPeriod"/>
            </a:pPr>
            <a:r>
              <a:rPr lang="el-GR" sz="1200" dirty="0" smtClean="0">
                <a:latin typeface="Bookman Old Style" pitchFamily="18" charset="0"/>
              </a:rPr>
              <a:t>Ήταν αποδεκτή η περίπτωση συνέχισης τρέχουσας θεραπείας, όπως ορμονοθεραπείας (π.χ., ταμοξιφαίνη, αναστολείς της αρωματάσης) καθώς και στοχευμένης θεραπείας (π.χ., μονοκλωνικά αντισώματα , </a:t>
            </a:r>
            <a:r>
              <a:rPr lang="en-GB" sz="1200" dirty="0" smtClean="0">
                <a:latin typeface="Bookman Old Style" pitchFamily="18" charset="0"/>
              </a:rPr>
              <a:t>Herceptin</a:t>
            </a:r>
            <a:r>
              <a:rPr lang="el-GR" sz="1200" dirty="0" smtClean="0">
                <a:latin typeface="Bookman Old Style" pitchFamily="18" charset="0"/>
              </a:rPr>
              <a:t>, αναστολείς της τυροσινικής κινάσης) </a:t>
            </a:r>
          </a:p>
          <a:p>
            <a:pPr marL="228600" indent="-228600" algn="just">
              <a:buFont typeface="+mj-lt"/>
              <a:buAutoNum type="arabicPeriod"/>
            </a:pPr>
            <a:r>
              <a:rPr lang="el-GR" sz="1200" dirty="0" smtClean="0">
                <a:latin typeface="Bookman Old Style" pitchFamily="18" charset="0"/>
              </a:rPr>
              <a:t>Ήταν αποδεκτή η συνήθης φροντίδα για το λεμφοίδημα, όπως θεραπεία συμπίεσης, λεμφική παροχέτευση και χρήση μανικιού διαβαθμισμένης συμπίεσης</a:t>
            </a:r>
          </a:p>
          <a:p>
            <a:pPr lvl="0"/>
            <a:endParaRPr lang="el-GR" sz="600" dirty="0" smtClean="0">
              <a:latin typeface="Bookman Old Style" pitchFamily="18" charset="0"/>
            </a:endParaRPr>
          </a:p>
          <a:p>
            <a:r>
              <a:rPr lang="el-GR" sz="1200" b="1" dirty="0" smtClean="0">
                <a:solidFill>
                  <a:schemeClr val="accent5">
                    <a:lumMod val="75000"/>
                  </a:schemeClr>
                </a:solidFill>
                <a:latin typeface="Bookman Old Style" pitchFamily="18" charset="0"/>
              </a:rPr>
              <a:t>Αξιοπιστία της Παρέμβασης</a:t>
            </a:r>
          </a:p>
          <a:p>
            <a:pPr algn="just"/>
            <a:r>
              <a:rPr lang="el-GR" sz="1200" dirty="0" smtClean="0">
                <a:latin typeface="Bookman Old Style" pitchFamily="18" charset="0"/>
              </a:rPr>
              <a:t>Τέσσερις διαφορετικοί επαγγελματίες του </a:t>
            </a:r>
            <a:r>
              <a:rPr lang="en-GB" sz="1200" dirty="0" smtClean="0">
                <a:latin typeface="Bookman Old Style" pitchFamily="18" charset="0"/>
              </a:rPr>
              <a:t>Bowenwork </a:t>
            </a:r>
            <a:r>
              <a:rPr lang="el-GR" sz="1200" dirty="0" smtClean="0">
                <a:latin typeface="Bookman Old Style" pitchFamily="18" charset="0"/>
              </a:rPr>
              <a:t>παρείχαν τις υπηρεσίες τους για τη διεξαγωγή της παρούσας μελέτης. Αυτοί οι επαγγελματίες επιλέχθηκαν για να συμμετάσχουν στη μελέτη με βάση τη συμπλήρωση τυποποιημένων εργαλείων αξιολόγησης, μέσω του </a:t>
            </a:r>
            <a:r>
              <a:rPr lang="en-GB" sz="1200" dirty="0" smtClean="0">
                <a:latin typeface="Bookman Old Style" pitchFamily="18" charset="0"/>
              </a:rPr>
              <a:t>Module Ten</a:t>
            </a:r>
            <a:r>
              <a:rPr lang="el-GR" sz="1200" dirty="0" smtClean="0">
                <a:latin typeface="Bookman Old Style" pitchFamily="18" charset="0"/>
              </a:rPr>
              <a:t> της Εθνικής Ακαδημίας </a:t>
            </a:r>
            <a:r>
              <a:rPr lang="en-GB" sz="1200" dirty="0" smtClean="0">
                <a:latin typeface="Bookman Old Style" pitchFamily="18" charset="0"/>
              </a:rPr>
              <a:t>Bowen</a:t>
            </a:r>
            <a:r>
              <a:rPr lang="el-GR" sz="1200" dirty="0" smtClean="0">
                <a:latin typeface="Bookman Old Style" pitchFamily="18" charset="0"/>
              </a:rPr>
              <a:t> των ΗΠΑ. Προκειμένου να διαφυλαχθεί η αξιοπιστία των αξιολογήσεων και της παρέμβασης, διοργανώθηκε μία εξειδικευμένη συνάντηση με όλους τους επαγγελματίες του </a:t>
            </a:r>
            <a:r>
              <a:rPr lang="en-GB" sz="1200" dirty="0" smtClean="0">
                <a:latin typeface="Bookman Old Style" pitchFamily="18" charset="0"/>
              </a:rPr>
              <a:t>Bowenwork </a:t>
            </a:r>
            <a:r>
              <a:rPr lang="el-GR" sz="1200" dirty="0" smtClean="0">
                <a:latin typeface="Bookman Old Style" pitchFamily="18" charset="0"/>
              </a:rPr>
              <a:t>και τον Κύριο Ερευνητή (ΚΕ). Προκειμένου να διαφυλαχθεί η συνέπεια στην εφαρμογή της παρέμβασης και η ακρίβεια στη λήψη των σωματικών μετρήσεων, ο ΚΕ ανέπτυξε ένα φύλλο αξιολόγησης για την παράδοση των μετρήσεων και την εφαρμογή της παρέμβασης, με πιστοποιητικό χαρακτήρα. Όλοι οι επαγγελματίες του </a:t>
            </a:r>
            <a:r>
              <a:rPr lang="en-GB" sz="1200" dirty="0" smtClean="0">
                <a:latin typeface="Bookman Old Style" pitchFamily="18" charset="0"/>
              </a:rPr>
              <a:t>Bowenwork</a:t>
            </a:r>
            <a:r>
              <a:rPr lang="el-GR" sz="1200" dirty="0" smtClean="0">
                <a:latin typeface="Bookman Old Style" pitchFamily="18" charset="0"/>
              </a:rPr>
              <a:t> όφειλαν να πιστοποιηθούν από τον ΚΕ για τις τεχνικές της μελέτης σχετικά με την εφαρμογή της παρέμβασης, πριν την έναρξη της μελέτης. Ο ΚΕ δίδαξε στους επαγγελματίες του </a:t>
            </a:r>
            <a:r>
              <a:rPr lang="en-GB" sz="1200" dirty="0" smtClean="0">
                <a:latin typeface="Bookman Old Style" pitchFamily="18" charset="0"/>
              </a:rPr>
              <a:t>Bowenwork</a:t>
            </a:r>
            <a:r>
              <a:rPr lang="el-GR" sz="1200" dirty="0" smtClean="0">
                <a:latin typeface="Bookman Old Style" pitchFamily="18" charset="0"/>
              </a:rPr>
              <a:t> τεχνικές μέτρησης για τις περιμέτρους βραχίονα και αστραγάλου με χρήση μετροταινίας, καθώς και για το εύρος κίνησης με γωνιόμετρο. </a:t>
            </a:r>
          </a:p>
        </p:txBody>
      </p:sp>
      <p:sp>
        <p:nvSpPr>
          <p:cNvPr id="12" name="11 - Ορθογώνιο"/>
          <p:cNvSpPr/>
          <p:nvPr/>
        </p:nvSpPr>
        <p:spPr>
          <a:xfrm>
            <a:off x="188640" y="7740352"/>
            <a:ext cx="6480720" cy="1008112"/>
          </a:xfrm>
          <a:prstGeom prst="rect">
            <a:avLst/>
          </a:prstGeom>
          <a:solidFill>
            <a:srgbClr val="FFC000">
              <a:alpha val="28000"/>
            </a:srgb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accent5">
                    <a:lumMod val="75000"/>
                  </a:schemeClr>
                </a:solidFill>
                <a:latin typeface="Bookman Old Style" pitchFamily="18" charset="0"/>
              </a:rPr>
              <a:t>Ξέρεις ότι πάσχεις από λεμφοίδημα, όταν ενθουσιάζεσαι που μπορείς να διακρίνεις τον ένα σου καρπό.  </a:t>
            </a:r>
            <a:r>
              <a:rPr lang="el-GR" i="1" dirty="0" smtClean="0">
                <a:solidFill>
                  <a:schemeClr val="accent5">
                    <a:lumMod val="75000"/>
                  </a:schemeClr>
                </a:solidFill>
                <a:latin typeface="Bookman Old Style" pitchFamily="18" charset="0"/>
              </a:rPr>
              <a:t>Άγνωστης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 TextBox"/>
          <p:cNvSpPr txBox="1"/>
          <p:nvPr/>
        </p:nvSpPr>
        <p:spPr>
          <a:xfrm>
            <a:off x="3284984" y="8763712"/>
            <a:ext cx="285752" cy="369332"/>
          </a:xfrm>
          <a:prstGeom prst="rect">
            <a:avLst/>
          </a:prstGeom>
          <a:noFill/>
        </p:spPr>
        <p:txBody>
          <a:bodyPr wrap="square" rtlCol="0">
            <a:spAutoFit/>
          </a:bodyPr>
          <a:lstStyle/>
          <a:p>
            <a:pPr algn="ctr"/>
            <a:r>
              <a:rPr lang="el-GR" b="1" i="1" dirty="0" smtClean="0">
                <a:solidFill>
                  <a:srgbClr val="4ED24E"/>
                </a:solidFill>
                <a:effectLst>
                  <a:outerShdw blurRad="38100" dist="38100" dir="2700000" algn="tl">
                    <a:srgbClr val="000000">
                      <a:alpha val="43137"/>
                    </a:srgbClr>
                  </a:outerShdw>
                </a:effectLst>
              </a:rPr>
              <a:t>5</a:t>
            </a:r>
            <a:endParaRPr lang="el-GR" b="1" i="1" dirty="0">
              <a:solidFill>
                <a:srgbClr val="4ED24E"/>
              </a:solidFill>
              <a:effectLst>
                <a:outerShdw blurRad="38100" dist="38100" dir="2700000" algn="tl">
                  <a:srgbClr val="000000">
                    <a:alpha val="43137"/>
                  </a:srgbClr>
                </a:outerShdw>
              </a:effectLst>
            </a:endParaRPr>
          </a:p>
        </p:txBody>
      </p:sp>
      <p:sp>
        <p:nvSpPr>
          <p:cNvPr id="8193" name="Rectangle 1"/>
          <p:cNvSpPr>
            <a:spLocks noChangeArrowheads="1"/>
          </p:cNvSpPr>
          <p:nvPr/>
        </p:nvSpPr>
        <p:spPr bwMode="auto">
          <a:xfrm>
            <a:off x="116632" y="179512"/>
            <a:ext cx="6624735" cy="8526971"/>
          </a:xfrm>
          <a:prstGeom prst="rect">
            <a:avLst/>
          </a:prstGeom>
          <a:noFill/>
          <a:ln w="9525">
            <a:solidFill>
              <a:srgbClr val="4ED24E"/>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l-GR" sz="1200" i="1" dirty="0" smtClean="0">
                <a:solidFill>
                  <a:prstClr val="black"/>
                </a:solidFill>
                <a:latin typeface="Bookman Old Style" pitchFamily="18" charset="0"/>
              </a:rPr>
              <a:t>Συνέχεια από τη σελίδα 4</a:t>
            </a:r>
          </a:p>
          <a:p>
            <a:pPr algn="just"/>
            <a:endParaRPr lang="el-GR" sz="600" dirty="0" smtClean="0">
              <a:latin typeface="Bookman Old Style" pitchFamily="18" charset="0"/>
              <a:ea typeface="Calibri" pitchFamily="34" charset="0"/>
              <a:cs typeface="Times New Roman" pitchFamily="18" charset="0"/>
            </a:endParaRPr>
          </a:p>
          <a:p>
            <a:r>
              <a:rPr lang="el-GR" sz="1200" b="1" dirty="0" smtClean="0">
                <a:solidFill>
                  <a:schemeClr val="accent5">
                    <a:lumMod val="75000"/>
                  </a:schemeClr>
                </a:solidFill>
                <a:latin typeface="Bookman Old Style" pitchFamily="18" charset="0"/>
              </a:rPr>
              <a:t>Παρέμβαση με </a:t>
            </a:r>
            <a:r>
              <a:rPr lang="en-GB" sz="1200" b="1" dirty="0" smtClean="0">
                <a:solidFill>
                  <a:schemeClr val="accent5">
                    <a:lumMod val="75000"/>
                  </a:schemeClr>
                </a:solidFill>
                <a:latin typeface="Bookman Old Style" pitchFamily="18" charset="0"/>
              </a:rPr>
              <a:t>Bowenwork</a:t>
            </a:r>
            <a:endParaRPr lang="el-GR" sz="1200" b="1" dirty="0" smtClean="0">
              <a:solidFill>
                <a:schemeClr val="accent5">
                  <a:lumMod val="75000"/>
                </a:schemeClr>
              </a:solidFill>
              <a:latin typeface="Bookman Old Style" pitchFamily="18" charset="0"/>
            </a:endParaRPr>
          </a:p>
          <a:p>
            <a:pPr algn="just"/>
            <a:r>
              <a:rPr lang="el-GR" sz="1200" dirty="0" smtClean="0">
                <a:latin typeface="Bookman Old Style" pitchFamily="18" charset="0"/>
                <a:ea typeface="Calibri" pitchFamily="34" charset="0"/>
                <a:cs typeface="Times New Roman" pitchFamily="18" charset="0"/>
              </a:rPr>
              <a:t>Κάθε συμμετέχουσα έλαβε τέσσερις συνεδρίες </a:t>
            </a:r>
            <a:r>
              <a:rPr lang="en-GB" sz="1200" dirty="0" smtClean="0">
                <a:latin typeface="Bookman Old Style" pitchFamily="18" charset="0"/>
                <a:ea typeface="Calibri" pitchFamily="34" charset="0"/>
                <a:cs typeface="Times New Roman" pitchFamily="18" charset="0"/>
              </a:rPr>
              <a:t>Bowenwork</a:t>
            </a:r>
            <a:r>
              <a:rPr lang="el-GR" sz="1200" dirty="0" smtClean="0">
                <a:latin typeface="Bookman Old Style" pitchFamily="18" charset="0"/>
                <a:ea typeface="Calibri" pitchFamily="34" charset="0"/>
                <a:cs typeface="Times New Roman" pitchFamily="18" charset="0"/>
              </a:rPr>
              <a:t> με απόσταση πέντε έως δέκα ημερών η μία από την άλλη, εντός της περιόδου τεσσάρων εβδομάδων. Η παρέμβαση καθοριζόταν με πρωτόκολλα για κάθε μία από τις τέσσερις συνεδρίες, ώστε η κάθε συμμετέχουσα να λαμβάνει την ίδια αλληλουχία κινήσεων κατά τη διάρκεια κάθε συνεδρίας (βλ. Παράρτημα για τη λίστα των κινήσεων). </a:t>
            </a:r>
          </a:p>
          <a:p>
            <a:pPr algn="just"/>
            <a:r>
              <a:rPr lang="el-GR" sz="1200" dirty="0" smtClean="0">
                <a:latin typeface="Bookman Old Style" pitchFamily="18" charset="0"/>
                <a:ea typeface="Calibri" pitchFamily="34" charset="0"/>
                <a:cs typeface="Times New Roman" pitchFamily="18" charset="0"/>
              </a:rPr>
              <a:t>     Οι κινήσεις </a:t>
            </a:r>
            <a:r>
              <a:rPr lang="en-GB" sz="1200" dirty="0" smtClean="0">
                <a:latin typeface="Bookman Old Style" pitchFamily="18" charset="0"/>
                <a:ea typeface="Calibri" pitchFamily="34" charset="0"/>
                <a:cs typeface="Times New Roman" pitchFamily="18" charset="0"/>
              </a:rPr>
              <a:t>Bowenwork</a:t>
            </a:r>
            <a:r>
              <a:rPr lang="el-GR" sz="1200" dirty="0" smtClean="0">
                <a:latin typeface="Bookman Old Style" pitchFamily="18" charset="0"/>
                <a:ea typeface="Calibri" pitchFamily="34" charset="0"/>
                <a:cs typeface="Times New Roman" pitchFamily="18" charset="0"/>
              </a:rPr>
              <a:t> εκτελούνταν πάνω από ελαφρύ ρουχισμό ή απευθείας στην επιφάνεια εκτεθειμένου δέρματος. Η παρέμβαση με </a:t>
            </a:r>
            <a:r>
              <a:rPr lang="en-GB" sz="1200" dirty="0" smtClean="0">
                <a:latin typeface="Bookman Old Style" pitchFamily="18" charset="0"/>
                <a:ea typeface="Calibri" pitchFamily="34" charset="0"/>
                <a:cs typeface="Times New Roman" pitchFamily="18" charset="0"/>
              </a:rPr>
              <a:t>Bowenwork </a:t>
            </a:r>
            <a:r>
              <a:rPr lang="el-GR" sz="1200" dirty="0" smtClean="0">
                <a:latin typeface="Bookman Old Style" pitchFamily="18" charset="0"/>
                <a:ea typeface="Calibri" pitchFamily="34" charset="0"/>
                <a:cs typeface="Times New Roman" pitchFamily="18" charset="0"/>
              </a:rPr>
              <a:t>περιλάμβανε μη επεμβατικές κινήσεις που εκτελούνταν με τα χέρια, χρησιμοποιώντας την ελάχιστη δυνατή πίεση ώστε να διεγερθεί η δομή στην οποία οι κινήσεις επιχειρούσαν να επιδράσουν (π.χ.: νεύρο, τένοντας, μυς ή υγρό), με τη δέουσα ευαισθησία για την αποφυγή δυσφορίας. </a:t>
            </a:r>
          </a:p>
          <a:p>
            <a:pPr algn="just"/>
            <a:r>
              <a:rPr lang="el-GR" sz="1200" dirty="0" smtClean="0">
                <a:latin typeface="Bookman Old Style" pitchFamily="18" charset="0"/>
                <a:ea typeface="Calibri" pitchFamily="34" charset="0"/>
                <a:cs typeface="Times New Roman" pitchFamily="18" charset="0"/>
              </a:rPr>
              <a:t>     Κάθε συμμετέχουσα έλαβε την ίδια θεραπεία κατά τη διάρκεια κάθε συνεδρίας. Αν και είναι πιο συνηθισμένες οι εξατομικευμένες θεραπείες στο πλαίσιο των συμπληρωματικών &amp; εναλλακτικών θεραπειών, περιλαμβανομένου του </a:t>
            </a:r>
            <a:r>
              <a:rPr lang="en-GB" sz="1200" dirty="0" smtClean="0">
                <a:latin typeface="Bookman Old Style" pitchFamily="18" charset="0"/>
                <a:ea typeface="Calibri" pitchFamily="34" charset="0"/>
                <a:cs typeface="Times New Roman" pitchFamily="18" charset="0"/>
              </a:rPr>
              <a:t>Bowenwork</a:t>
            </a:r>
            <a:r>
              <a:rPr lang="el-GR" sz="1200" dirty="0" smtClean="0">
                <a:latin typeface="Bookman Old Style" pitchFamily="18" charset="0"/>
                <a:ea typeface="Calibri" pitchFamily="34" charset="0"/>
                <a:cs typeface="Times New Roman" pitchFamily="18" charset="0"/>
              </a:rPr>
              <a:t>, επιλέχθηκε η τήρηση πρωτοκόλλων προκειμένου να διευκολυνθεί η μέτρηση των αποτελεσμάτων και η αξιοπιστία της παρέμβασης. Κάθε μία από τις κινήσεις επιλέχθηκε ειδικά από τον ΚΕ, βάσει 65 ανατομικών θέσεων και της εικαζόμενης θεωρίας του </a:t>
            </a:r>
            <a:r>
              <a:rPr lang="en-GB" sz="1200" dirty="0" smtClean="0">
                <a:latin typeface="Bookman Old Style" pitchFamily="18" charset="0"/>
                <a:ea typeface="Calibri" pitchFamily="34" charset="0"/>
                <a:cs typeface="Times New Roman" pitchFamily="18" charset="0"/>
              </a:rPr>
              <a:t>Bowenwork</a:t>
            </a:r>
            <a:r>
              <a:rPr lang="el-GR" sz="1200" dirty="0" smtClean="0">
                <a:latin typeface="Bookman Old Style" pitchFamily="18" charset="0"/>
                <a:ea typeface="Calibri" pitchFamily="34" charset="0"/>
                <a:cs typeface="Times New Roman" pitchFamily="18" charset="0"/>
              </a:rPr>
              <a:t>. Για παράδειγμα, η Τρίτη συνεδρία περιείχε κινήσεις στον αυχένα, με στόχο την παροχέτευση των λεμφαγγείων στον στερνοκλειδομαστοειδή μυ, στην τραχείας και στην κλείδα. Στόχος των κινήσεων ήταν να εξομαλύνουν τη μυϊκή ένταση και τις συνδέσεις της περιτονίας ώμου και κορμού, καθώς και να διεγείρουν τις νευρικές οδούς.</a:t>
            </a:r>
          </a:p>
          <a:p>
            <a:pPr lvl="0"/>
            <a:endParaRPr lang="el-GR" sz="600" dirty="0" smtClean="0">
              <a:latin typeface="Bookman Old Style" pitchFamily="18" charset="0"/>
            </a:endParaRPr>
          </a:p>
          <a:p>
            <a:r>
              <a:rPr lang="el-GR" sz="1200" b="1" dirty="0" smtClean="0">
                <a:solidFill>
                  <a:schemeClr val="accent5">
                    <a:lumMod val="75000"/>
                  </a:schemeClr>
                </a:solidFill>
                <a:latin typeface="Bookman Old Style" pitchFamily="18" charset="0"/>
              </a:rPr>
              <a:t>Μετρήσεις για Ποιότητα Ζωής, Λειτουργική Κατάσταση, Επίπεδο Πόνου</a:t>
            </a:r>
          </a:p>
          <a:p>
            <a:pPr lvl="0" algn="just"/>
            <a:r>
              <a:rPr lang="el-GR" sz="1200" dirty="0" smtClean="0">
                <a:latin typeface="Bookman Old Style" pitchFamily="18" charset="0"/>
                <a:ea typeface="Calibri" pitchFamily="34" charset="0"/>
                <a:cs typeface="Times New Roman" pitchFamily="18" charset="0"/>
              </a:rPr>
              <a:t>Κάθε συμμετέχουσα έλαβε οδηγίες και συγκεκριμένες ασκήσεις για το εύρος κίνησης του ώμου μετά τη δεύτερη, την τρίτη και την τέταρτη συνεδρία, και κατά την τελική περίοδο αξιολόγησης. Η Σχετική με την Υγεία Ποιότητα Ζωής αξιολογήθηκε με χρήση του ερωτηματολογίου </a:t>
            </a:r>
            <a:r>
              <a:rPr lang="en-GB" sz="1200" dirty="0" smtClean="0">
                <a:latin typeface="Bookman Old Style" pitchFamily="18" charset="0"/>
                <a:ea typeface="Calibri" pitchFamily="34" charset="0"/>
                <a:cs typeface="Times New Roman" pitchFamily="18" charset="0"/>
              </a:rPr>
              <a:t>Medical Outcomes Short Form Health Survey </a:t>
            </a:r>
            <a:r>
              <a:rPr lang="el-GR" sz="1200" dirty="0" smtClean="0">
                <a:latin typeface="Bookman Old Style" pitchFamily="18" charset="0"/>
                <a:ea typeface="Calibri" pitchFamily="34" charset="0"/>
                <a:cs typeface="Times New Roman" pitchFamily="18" charset="0"/>
              </a:rPr>
              <a:t>(</a:t>
            </a:r>
            <a:r>
              <a:rPr lang="en-GB" sz="1200" dirty="0" smtClean="0">
                <a:latin typeface="Bookman Old Style" pitchFamily="18" charset="0"/>
                <a:ea typeface="Calibri" pitchFamily="34" charset="0"/>
                <a:cs typeface="Times New Roman" pitchFamily="18" charset="0"/>
              </a:rPr>
              <a:t>SF</a:t>
            </a:r>
            <a:r>
              <a:rPr lang="el-GR" sz="1200" dirty="0" smtClean="0">
                <a:latin typeface="Bookman Old Style" pitchFamily="18" charset="0"/>
                <a:ea typeface="Calibri" pitchFamily="34" charset="0"/>
                <a:cs typeface="Times New Roman" pitchFamily="18" charset="0"/>
              </a:rPr>
              <a:t>-36). Η λειτουργική κατάσταση αξιολογήθηκε με χρήση του ερωτηματολογίου </a:t>
            </a:r>
            <a:r>
              <a:rPr lang="en-GB" sz="1200" dirty="0" smtClean="0">
                <a:latin typeface="Bookman Old Style" pitchFamily="18" charset="0"/>
                <a:ea typeface="Calibri" pitchFamily="34" charset="0"/>
                <a:cs typeface="Times New Roman" pitchFamily="18" charset="0"/>
              </a:rPr>
              <a:t>Functional Assessment of Cancer Therapy Breast index </a:t>
            </a:r>
            <a:r>
              <a:rPr lang="el-GR" sz="1200" dirty="0" smtClean="0">
                <a:latin typeface="Bookman Old Style" pitchFamily="18" charset="0"/>
                <a:ea typeface="Calibri" pitchFamily="34" charset="0"/>
                <a:cs typeface="Times New Roman" pitchFamily="18" charset="0"/>
              </a:rPr>
              <a:t>(</a:t>
            </a:r>
            <a:r>
              <a:rPr lang="en-GB" sz="1200" dirty="0" smtClean="0">
                <a:latin typeface="Bookman Old Style" pitchFamily="18" charset="0"/>
                <a:ea typeface="Calibri" pitchFamily="34" charset="0"/>
                <a:cs typeface="Times New Roman" pitchFamily="18" charset="0"/>
              </a:rPr>
              <a:t>FACT</a:t>
            </a:r>
            <a:r>
              <a:rPr lang="el-GR" sz="1200" dirty="0" smtClean="0">
                <a:latin typeface="Bookman Old Style" pitchFamily="18" charset="0"/>
                <a:ea typeface="Calibri" pitchFamily="34" charset="0"/>
                <a:cs typeface="Times New Roman" pitchFamily="18" charset="0"/>
              </a:rPr>
              <a:t>-</a:t>
            </a:r>
            <a:r>
              <a:rPr lang="en-GB" sz="1200" dirty="0" smtClean="0">
                <a:latin typeface="Bookman Old Style" pitchFamily="18" charset="0"/>
                <a:ea typeface="Calibri" pitchFamily="34" charset="0"/>
                <a:cs typeface="Times New Roman" pitchFamily="18" charset="0"/>
              </a:rPr>
              <a:t>B</a:t>
            </a:r>
            <a:r>
              <a:rPr lang="el-GR" sz="1200" dirty="0" smtClean="0">
                <a:latin typeface="Bookman Old Style" pitchFamily="18" charset="0"/>
                <a:ea typeface="Calibri" pitchFamily="34" charset="0"/>
                <a:cs typeface="Times New Roman" pitchFamily="18" charset="0"/>
              </a:rPr>
              <a:t>). Το επίπεδο πόνου αξιολογήθηκε με χρήση του </a:t>
            </a:r>
            <a:r>
              <a:rPr lang="en-GB" sz="1200" dirty="0" smtClean="0">
                <a:latin typeface="Bookman Old Style" pitchFamily="18" charset="0"/>
                <a:ea typeface="Calibri" pitchFamily="34" charset="0"/>
                <a:cs typeface="Times New Roman" pitchFamily="18" charset="0"/>
              </a:rPr>
              <a:t>Brief Pain Inventory</a:t>
            </a:r>
            <a:r>
              <a:rPr lang="el-GR" sz="1200" dirty="0" smtClean="0">
                <a:latin typeface="Bookman Old Style" pitchFamily="18" charset="0"/>
                <a:ea typeface="Calibri" pitchFamily="34" charset="0"/>
                <a:cs typeface="Times New Roman" pitchFamily="18" charset="0"/>
              </a:rPr>
              <a:t> (σύντομη εκδοχή), το οποίο βαθμολογεί τον πόνο που συνοδεύει καθημερινές δραστηριότητες, σε μία κλίμακα από το 0 ως το 10. </a:t>
            </a:r>
          </a:p>
          <a:p>
            <a:pPr lvl="0"/>
            <a:endParaRPr lang="el-GR" sz="600" dirty="0" smtClean="0">
              <a:latin typeface="Bookman Old Style" pitchFamily="18" charset="0"/>
              <a:ea typeface="Calibri" pitchFamily="34" charset="0"/>
              <a:cs typeface="Times New Roman" pitchFamily="18" charset="0"/>
            </a:endParaRPr>
          </a:p>
          <a:p>
            <a:r>
              <a:rPr lang="el-GR" sz="1200" b="1" dirty="0" smtClean="0">
                <a:solidFill>
                  <a:schemeClr val="accent5">
                    <a:lumMod val="75000"/>
                  </a:schemeClr>
                </a:solidFill>
                <a:latin typeface="Bookman Old Style" pitchFamily="18" charset="0"/>
              </a:rPr>
              <a:t>Σωματικές Μετρήσεις</a:t>
            </a:r>
          </a:p>
          <a:p>
            <a:pPr algn="just"/>
            <a:r>
              <a:rPr lang="el-GR" sz="1200" dirty="0" smtClean="0">
                <a:latin typeface="Bookman Old Style" pitchFamily="18" charset="0"/>
                <a:ea typeface="Calibri" pitchFamily="34" charset="0"/>
                <a:cs typeface="Times New Roman" pitchFamily="18" charset="0"/>
              </a:rPr>
              <a:t>Τα δεδομένα για το εύρος κίνησης και τις περιμέτρους βραχίονα και αστραγάλου συλλέγονταν κάθε εβδομάδα πριν την εφαρμογή της παρέμβασης και μία ακόμη φορά, μία εβδομάδα μετά την τελευταία συνεδρία της παρέμβασης, φτάνοντας συνολικά τις 5 μετρήσεις ανά συμμετέχουσα. </a:t>
            </a:r>
          </a:p>
          <a:p>
            <a:pPr algn="just"/>
            <a:endParaRPr lang="el-GR" sz="600" dirty="0" smtClean="0">
              <a:latin typeface="Bookman Old Style" pitchFamily="18" charset="0"/>
              <a:ea typeface="Calibri" pitchFamily="34" charset="0"/>
              <a:cs typeface="Times New Roman" pitchFamily="18" charset="0"/>
            </a:endParaRPr>
          </a:p>
          <a:p>
            <a:r>
              <a:rPr lang="el-GR" sz="1200" b="1" dirty="0" smtClean="0">
                <a:solidFill>
                  <a:schemeClr val="accent5">
                    <a:lumMod val="75000"/>
                  </a:schemeClr>
                </a:solidFill>
                <a:latin typeface="Bookman Old Style" pitchFamily="18" charset="0"/>
              </a:rPr>
              <a:t>Χαρακτηριστικά</a:t>
            </a:r>
          </a:p>
          <a:p>
            <a:pPr algn="just"/>
            <a:r>
              <a:rPr lang="el-GR" sz="1200" dirty="0" smtClean="0">
                <a:latin typeface="Bookman Old Style" pitchFamily="18" charset="0"/>
              </a:rPr>
              <a:t>Η μέση ηλικία του δείγματος ήταν τα 60.8 έτη. Οι συμμετέχουσες ήταν ως επί το πλείστον Καυκάσιες (95%), παντρεμένες (55%), σε καλή οικονομική κατάσταση (40%) και με καλό μορφωτικό επίπεδο (100%). Η πλειοψηφία των γυναικών ανέφερε ως θεραπείες: χημειοθεραπεία (80%), ακτινοβολία (75%) ή ριζική μαστεκτομή (65%). Η πλειοψηφία των γυναικών ανέφερε είτε βιοψία λεμφαδένα ή αφαίρεση λεμφαδένα μασχάλης (65%).</a:t>
            </a:r>
            <a:endParaRPr lang="el-GR" sz="1200" dirty="0" smtClean="0">
              <a:latin typeface="Bookman Old Style" pitchFamily="18" charset="0"/>
              <a:ea typeface="Calibri" pitchFamily="34"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 TextBox"/>
          <p:cNvSpPr txBox="1"/>
          <p:nvPr/>
        </p:nvSpPr>
        <p:spPr>
          <a:xfrm>
            <a:off x="3284984" y="8763712"/>
            <a:ext cx="285752" cy="369332"/>
          </a:xfrm>
          <a:prstGeom prst="rect">
            <a:avLst/>
          </a:prstGeom>
          <a:noFill/>
        </p:spPr>
        <p:txBody>
          <a:bodyPr wrap="square" rtlCol="0">
            <a:spAutoFit/>
          </a:bodyPr>
          <a:lstStyle/>
          <a:p>
            <a:pPr algn="ctr"/>
            <a:r>
              <a:rPr lang="el-GR" b="1" i="1" dirty="0" smtClean="0">
                <a:solidFill>
                  <a:srgbClr val="4ED24E"/>
                </a:solidFill>
                <a:effectLst>
                  <a:outerShdw blurRad="38100" dist="38100" dir="2700000" algn="tl">
                    <a:srgbClr val="000000">
                      <a:alpha val="43137"/>
                    </a:srgbClr>
                  </a:outerShdw>
                </a:effectLst>
              </a:rPr>
              <a:t>6</a:t>
            </a:r>
            <a:endParaRPr lang="el-GR" b="1" i="1" dirty="0">
              <a:solidFill>
                <a:srgbClr val="4ED24E"/>
              </a:solidFill>
              <a:effectLst>
                <a:outerShdw blurRad="38100" dist="38100" dir="2700000" algn="tl">
                  <a:srgbClr val="000000">
                    <a:alpha val="43137"/>
                  </a:srgbClr>
                </a:outerShdw>
              </a:effectLst>
            </a:endParaRPr>
          </a:p>
        </p:txBody>
      </p:sp>
      <p:sp>
        <p:nvSpPr>
          <p:cNvPr id="8193" name="Rectangle 1"/>
          <p:cNvSpPr>
            <a:spLocks noChangeArrowheads="1"/>
          </p:cNvSpPr>
          <p:nvPr/>
        </p:nvSpPr>
        <p:spPr bwMode="auto">
          <a:xfrm>
            <a:off x="116632" y="180668"/>
            <a:ext cx="6624735" cy="8494633"/>
          </a:xfrm>
          <a:prstGeom prst="rect">
            <a:avLst/>
          </a:prstGeom>
          <a:noFill/>
          <a:ln w="9525">
            <a:solidFill>
              <a:srgbClr val="4ED24E"/>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l-GR" sz="1200" i="1" dirty="0" smtClean="0">
                <a:solidFill>
                  <a:prstClr val="black"/>
                </a:solidFill>
                <a:latin typeface="Bookman Old Style" pitchFamily="18" charset="0"/>
              </a:rPr>
              <a:t>Συνέχεια από τη σελίδα 5</a:t>
            </a:r>
          </a:p>
          <a:p>
            <a:pPr algn="just"/>
            <a:endParaRPr lang="el-GR" sz="600" dirty="0" smtClean="0">
              <a:latin typeface="Bookman Old Style" pitchFamily="18" charset="0"/>
              <a:ea typeface="Calibri" pitchFamily="34" charset="0"/>
              <a:cs typeface="Times New Roman" pitchFamily="18" charset="0"/>
            </a:endParaRPr>
          </a:p>
          <a:p>
            <a:r>
              <a:rPr lang="el-GR" sz="1200" b="1" dirty="0" smtClean="0">
                <a:solidFill>
                  <a:schemeClr val="accent5">
                    <a:lumMod val="75000"/>
                  </a:schemeClr>
                </a:solidFill>
                <a:latin typeface="Bookman Old Style" pitchFamily="18" charset="0"/>
              </a:rPr>
              <a:t>Περίληψη αποτελεσμάτων</a:t>
            </a:r>
          </a:p>
          <a:p>
            <a:pPr marL="1971675" algn="just"/>
            <a:r>
              <a:rPr lang="el-GR" sz="1200" dirty="0" smtClean="0">
                <a:latin typeface="Bookman Old Style" pitchFamily="18" charset="0"/>
              </a:rPr>
              <a:t>Υπήρχε μία στατιστικά σημαντική βελτίωση στην ψυχική υγεία, την ποιότητα ζωής και την λειτουργική κατάσταση. Ακόμη, υπήρχαν στατιστικά σημαντικά ευρήματα αναφορικά με τη μείωση της περιμέτρου του βραχίονα και του αντιβραχίου, καθώς και με τη βελτίωση της κάμψης και απαγωγής του βραχίονα. Τα αποτελέσματα της παρέμβασης </a:t>
            </a:r>
            <a:r>
              <a:rPr lang="en-GB" sz="1200" dirty="0" smtClean="0">
                <a:latin typeface="Bookman Old Style" pitchFamily="18" charset="0"/>
              </a:rPr>
              <a:t>Bowenwork</a:t>
            </a:r>
            <a:r>
              <a:rPr lang="el-GR" sz="1200" dirty="0" smtClean="0">
                <a:latin typeface="Bookman Old Style" pitchFamily="18" charset="0"/>
              </a:rPr>
              <a:t> στα συμπτώματα του λεμφοιδήματος είναι ενθαρρυντικά, ωστόσο η ερμηνεία τους πρέπει να γίνει με προσοχή λόγω του μικρού μεγέθους του δείγματος και επίσης, επειδή αυτή η μελέτη δεν ήταν σχεδιασμένη να ανιχνεύσει στατιστικά σημαντικά αποτελέσματα. </a:t>
            </a:r>
          </a:p>
          <a:p>
            <a:pPr marL="1971675" algn="just"/>
            <a:r>
              <a:rPr lang="el-GR" sz="1200" dirty="0" smtClean="0">
                <a:latin typeface="Bookman Old Style" pitchFamily="18" charset="0"/>
              </a:rPr>
              <a:t>Η εικαζόμενη θεωρία του </a:t>
            </a:r>
            <a:r>
              <a:rPr lang="en-GB" sz="1200" dirty="0" smtClean="0">
                <a:latin typeface="Bookman Old Style" pitchFamily="18" charset="0"/>
              </a:rPr>
              <a:t>Bowenwork</a:t>
            </a:r>
            <a:r>
              <a:rPr lang="el-GR" sz="1200" dirty="0" smtClean="0">
                <a:latin typeface="Bookman Old Style" pitchFamily="18" charset="0"/>
              </a:rPr>
              <a:t> αναφέρει πως μία και μόνο κίνηση μπορεί να προκαλέσει ένα κύμα δονήσεων στην επιφάνεια του δέρματος, το οποίο φτάνει ως την περιτονία και το νευρικό σύστημα (</a:t>
            </a:r>
            <a:r>
              <a:rPr lang="en-GB" sz="1200" dirty="0" smtClean="0">
                <a:latin typeface="Bookman Old Style" pitchFamily="18" charset="0"/>
              </a:rPr>
              <a:t>Hansen</a:t>
            </a:r>
            <a:r>
              <a:rPr lang="el-GR" sz="1200" dirty="0" smtClean="0">
                <a:latin typeface="Bookman Old Style" pitchFamily="18" charset="0"/>
              </a:rPr>
              <a:t> &amp; </a:t>
            </a:r>
            <a:r>
              <a:rPr lang="en-GB" sz="1200" dirty="0" smtClean="0">
                <a:latin typeface="Bookman Old Style" pitchFamily="18" charset="0"/>
              </a:rPr>
              <a:t>Taylor</a:t>
            </a:r>
            <a:r>
              <a:rPr lang="el-GR" sz="1200" dirty="0" smtClean="0">
                <a:latin typeface="Bookman Old Style" pitchFamily="18" charset="0"/>
              </a:rPr>
              <a:t>-</a:t>
            </a:r>
            <a:r>
              <a:rPr lang="en-GB" sz="1200" dirty="0" smtClean="0">
                <a:latin typeface="Bookman Old Style" pitchFamily="18" charset="0"/>
              </a:rPr>
              <a:t>Piliae</a:t>
            </a:r>
            <a:r>
              <a:rPr lang="el-GR" sz="1200" dirty="0" smtClean="0">
                <a:latin typeface="Bookman Old Style" pitchFamily="18" charset="0"/>
              </a:rPr>
              <a:t>, 2011;</a:t>
            </a:r>
            <a:r>
              <a:rPr lang="ar-SA" sz="1200" dirty="0" smtClean="0">
                <a:latin typeface="Bookman Old Style" pitchFamily="18" charset="0"/>
              </a:rPr>
              <a:t> </a:t>
            </a:r>
            <a:r>
              <a:rPr lang="en-GB" sz="1200" dirty="0" smtClean="0">
                <a:latin typeface="Bookman Old Style" pitchFamily="18" charset="0"/>
              </a:rPr>
              <a:t>Marr et al</a:t>
            </a:r>
            <a:r>
              <a:rPr lang="el-GR" sz="1200" dirty="0" smtClean="0">
                <a:latin typeface="Bookman Old Style" pitchFamily="18" charset="0"/>
              </a:rPr>
              <a:t>., 2008; </a:t>
            </a:r>
            <a:r>
              <a:rPr lang="en-GB" sz="1200" dirty="0" smtClean="0">
                <a:latin typeface="Bookman Old Style" pitchFamily="18" charset="0"/>
              </a:rPr>
              <a:t>Shapiro</a:t>
            </a:r>
            <a:r>
              <a:rPr lang="el-GR" sz="1200" dirty="0" smtClean="0">
                <a:latin typeface="Bookman Old Style" pitchFamily="18" charset="0"/>
              </a:rPr>
              <a:t>, 2004). </a:t>
            </a:r>
          </a:p>
          <a:p>
            <a:pPr algn="just"/>
            <a:r>
              <a:rPr lang="el-GR" sz="1200" dirty="0" smtClean="0">
                <a:latin typeface="Bookman Old Style" pitchFamily="18" charset="0"/>
              </a:rPr>
              <a:t>Οι συμμετέχουσες στην παρούσα μελέτη ανέφεραν αυξημένα επίπεδα πόνου και δυσφορίας, συνοδευόμενα από ζαλάδα και δακρύρροια. Αυτά τα συμπτώματα πιθανώς να προήλθαν από το </a:t>
            </a:r>
            <a:r>
              <a:rPr lang="en-GB" sz="1200" dirty="0" smtClean="0">
                <a:latin typeface="Bookman Old Style" pitchFamily="18" charset="0"/>
              </a:rPr>
              <a:t>Bowenwork</a:t>
            </a:r>
            <a:r>
              <a:rPr lang="el-GR" sz="1200" dirty="0" smtClean="0">
                <a:latin typeface="Bookman Old Style" pitchFamily="18" charset="0"/>
              </a:rPr>
              <a:t>, δηλαδή από την απελευθέρωση της έντασης και το μαλάκωμα του ιστού. Έχοντας μαλακώσει και απαλλαγεί από την ένταση, ο ιστός επέτρεψε στην πραγματική γραμμή έντασης και τραύματος να γίνει πιο εμφανής στις συμμετέχουσες. </a:t>
            </a:r>
          </a:p>
          <a:p>
            <a:pPr algn="just"/>
            <a:r>
              <a:rPr lang="el-GR" sz="1200" dirty="0" smtClean="0">
                <a:latin typeface="Bookman Old Style" pitchFamily="18" charset="0"/>
              </a:rPr>
              <a:t>     Το σώμα ομαλοποιήθηκε μετά από τις κινήσεις </a:t>
            </a:r>
            <a:r>
              <a:rPr lang="en-GB" sz="1200" dirty="0" smtClean="0">
                <a:latin typeface="Bookman Old Style" pitchFamily="18" charset="0"/>
              </a:rPr>
              <a:t>Bowenwork</a:t>
            </a:r>
            <a:r>
              <a:rPr lang="el-GR" sz="1200" dirty="0" smtClean="0">
                <a:latin typeface="Bookman Old Style" pitchFamily="18" charset="0"/>
              </a:rPr>
              <a:t> και οι συμμετέχουσες εμφάνισαν αυξημένα συμπτώματα, τα οποία διαφορετικά μπορεί να παρέμεναν καλυμμένα κάτω από χρόνιους αντισταθμιστικούς μηχανισμούς. Οι αναδιοργανωτικές ιδιότητες του </a:t>
            </a:r>
            <a:r>
              <a:rPr lang="en-GB" sz="1200" dirty="0" smtClean="0">
                <a:latin typeface="Bookman Old Style" pitchFamily="18" charset="0"/>
              </a:rPr>
              <a:t>Bowenwork</a:t>
            </a:r>
            <a:r>
              <a:rPr lang="el-GR" sz="1200" dirty="0" smtClean="0">
                <a:latin typeface="Bookman Old Style" pitchFamily="18" charset="0"/>
              </a:rPr>
              <a:t> πιθανώς να οδηγούν σε πρόσκαιρη επιδείνωση στο διάστημα που ακολουθεί την παρέμβαση, όπως υποδεικνύει η αυξημένη αντίληψη πόνου. Ακόμη, η εφαρμογή της θεραπείας πιθανώς να δημιουργεί τις προϋποθέσεις ώστε να ξεκινήσει μια διαδικασία ανασχηματισμού των θεραπευτικών μοτίβων του σώματος. </a:t>
            </a:r>
          </a:p>
          <a:p>
            <a:pPr algn="just"/>
            <a:endParaRPr lang="el-GR" sz="600" dirty="0" smtClean="0">
              <a:latin typeface="Bookman Old Style" pitchFamily="18" charset="0"/>
            </a:endParaRPr>
          </a:p>
          <a:p>
            <a:pPr algn="just"/>
            <a:r>
              <a:rPr lang="el-GR" sz="1200" b="1" dirty="0" smtClean="0">
                <a:solidFill>
                  <a:schemeClr val="accent5">
                    <a:lumMod val="75000"/>
                  </a:schemeClr>
                </a:solidFill>
                <a:latin typeface="Bookman Old Style" pitchFamily="18" charset="0"/>
              </a:rPr>
              <a:t>Κατευθύνσεις για Νοσηλευτική Έρευνα</a:t>
            </a:r>
          </a:p>
          <a:p>
            <a:pPr algn="just"/>
            <a:r>
              <a:rPr lang="el-GR" sz="1200" dirty="0" smtClean="0">
                <a:latin typeface="Bookman Old Style" pitchFamily="18" charset="0"/>
              </a:rPr>
              <a:t>Αν και ο παρών, πειραματικής λογικής σχεδιασμός ήταν επαρκής για την πιλοτική μελέτη, μία εκτενέστερη, τυχαιοποιημένη κλινική δοκιμή θα παρείχε περισσότερη γνώση για το </a:t>
            </a:r>
            <a:r>
              <a:rPr lang="en-GB" sz="1200" dirty="0" smtClean="0">
                <a:latin typeface="Bookman Old Style" pitchFamily="18" charset="0"/>
              </a:rPr>
              <a:t>Bowenwork</a:t>
            </a:r>
            <a:r>
              <a:rPr lang="el-GR" sz="1200" dirty="0" smtClean="0">
                <a:latin typeface="Bookman Old Style" pitchFamily="18" charset="0"/>
              </a:rPr>
              <a:t> ως στρατηγική διαχείρισης των συμπτωμάτων του λεμφοιδήματος. </a:t>
            </a:r>
          </a:p>
          <a:p>
            <a:endParaRPr lang="el-GR" sz="600" b="1" dirty="0" smtClean="0">
              <a:solidFill>
                <a:schemeClr val="accent5">
                  <a:lumMod val="75000"/>
                </a:schemeClr>
              </a:solidFill>
              <a:latin typeface="Bookman Old Style" pitchFamily="18" charset="0"/>
            </a:endParaRPr>
          </a:p>
          <a:p>
            <a:r>
              <a:rPr lang="el-GR" sz="1200" b="1" dirty="0" smtClean="0">
                <a:solidFill>
                  <a:schemeClr val="accent5">
                    <a:lumMod val="75000"/>
                  </a:schemeClr>
                </a:solidFill>
                <a:latin typeface="Bookman Old Style" pitchFamily="18" charset="0"/>
              </a:rPr>
              <a:t>Συμπέρασμα</a:t>
            </a:r>
            <a:r>
              <a:rPr lang="el-GR" sz="1200" b="1" dirty="0" smtClean="0"/>
              <a:t> </a:t>
            </a:r>
            <a:endParaRPr lang="el-GR" sz="1200" dirty="0" smtClean="0"/>
          </a:p>
          <a:p>
            <a:pPr algn="just"/>
            <a:r>
              <a:rPr lang="el-GR" sz="1200" dirty="0" smtClean="0">
                <a:latin typeface="Bookman Old Style" pitchFamily="18" charset="0"/>
              </a:rPr>
              <a:t>Η παρούσα πιλοτική μελέτη απέδειξε πως είναι ωφέλιμη η εφαρμογή συμπληρωματικών στρατηγικών διαχείρισης σε γυναίκες που αντιμετώπισαν καρκίνο του μαστού και εμφανίζουν λεμφοίδημα. Οι κοινοτικοί πάροχοι υπηρεσιών υγείας ήταν δεκτικοί στην επιλογή του </a:t>
            </a:r>
            <a:r>
              <a:rPr lang="en-GB" sz="1200" dirty="0" smtClean="0">
                <a:latin typeface="Bookman Old Style" pitchFamily="18" charset="0"/>
              </a:rPr>
              <a:t>Bowenwork</a:t>
            </a:r>
            <a:r>
              <a:rPr lang="el-GR" sz="1200" dirty="0" smtClean="0">
                <a:latin typeface="Bookman Old Style" pitchFamily="18" charset="0"/>
              </a:rPr>
              <a:t> ως στρατηγικής διαχείρισης συμπτωμάτων με στόχο την αντιμετώπιση ανεπιθύμητων παρενεργειών που σχετίζονται με τη θεραπεία για τον καρκίνο του μαστού, όπως είναι το λεμφοίδημα. Το </a:t>
            </a:r>
            <a:r>
              <a:rPr lang="en-GB" sz="1200" dirty="0" smtClean="0">
                <a:latin typeface="Bookman Old Style" pitchFamily="18" charset="0"/>
              </a:rPr>
              <a:t>Bowenwork</a:t>
            </a:r>
            <a:r>
              <a:rPr lang="el-GR" sz="1200" dirty="0" smtClean="0">
                <a:latin typeface="Bookman Old Style" pitchFamily="18" charset="0"/>
              </a:rPr>
              <a:t> είναι μία ασφαλής παρέμβαση που μπορεί να συμβάλει στη βελτίωση της ψυχικής υγείας και της λειτουργίας του σώματος. </a:t>
            </a:r>
            <a:endParaRPr lang="el-GR" sz="600" dirty="0" smtClean="0">
              <a:latin typeface="Bookman Old Style" pitchFamily="18" charset="0"/>
              <a:ea typeface="Calibri" pitchFamily="34" charset="0"/>
              <a:cs typeface="Times New Roman" pitchFamily="18" charset="0"/>
            </a:endParaRPr>
          </a:p>
        </p:txBody>
      </p:sp>
      <p:pic>
        <p:nvPicPr>
          <p:cNvPr id="24578" name="Picture 2"/>
          <p:cNvPicPr>
            <a:picLocks noChangeAspect="1" noChangeArrowheads="1"/>
          </p:cNvPicPr>
          <p:nvPr/>
        </p:nvPicPr>
        <p:blipFill>
          <a:blip r:embed="rId2" cstate="print"/>
          <a:srcRect/>
          <a:stretch>
            <a:fillRect/>
          </a:stretch>
        </p:blipFill>
        <p:spPr bwMode="auto">
          <a:xfrm>
            <a:off x="236141" y="764908"/>
            <a:ext cx="1752700" cy="287098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980728" y="539552"/>
            <a:ext cx="4919986" cy="720080"/>
          </a:xfrm>
          <a:prstGeom prst="rect">
            <a:avLst/>
          </a:prstGeom>
          <a:solidFill>
            <a:srgbClr val="FFC000">
              <a:alpha val="28000"/>
            </a:srgb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smtClean="0">
              <a:solidFill>
                <a:schemeClr val="accent5">
                  <a:lumMod val="75000"/>
                </a:schemeClr>
              </a:solidFill>
              <a:latin typeface="Bookman Old Style" pitchFamily="18" charset="0"/>
            </a:endParaRPr>
          </a:p>
        </p:txBody>
      </p:sp>
      <p:sp>
        <p:nvSpPr>
          <p:cNvPr id="13" name="12 - TextBox"/>
          <p:cNvSpPr txBox="1"/>
          <p:nvPr/>
        </p:nvSpPr>
        <p:spPr>
          <a:xfrm>
            <a:off x="3284984" y="8763712"/>
            <a:ext cx="285752" cy="369332"/>
          </a:xfrm>
          <a:prstGeom prst="rect">
            <a:avLst/>
          </a:prstGeom>
          <a:noFill/>
        </p:spPr>
        <p:txBody>
          <a:bodyPr wrap="square" rtlCol="0">
            <a:spAutoFit/>
          </a:bodyPr>
          <a:lstStyle/>
          <a:p>
            <a:pPr algn="ctr"/>
            <a:r>
              <a:rPr lang="el-GR" b="1" i="1" dirty="0" smtClean="0">
                <a:solidFill>
                  <a:srgbClr val="4ED24E"/>
                </a:solidFill>
                <a:effectLst>
                  <a:outerShdw blurRad="38100" dist="38100" dir="2700000" algn="tl">
                    <a:srgbClr val="000000">
                      <a:alpha val="43137"/>
                    </a:srgbClr>
                  </a:outerShdw>
                </a:effectLst>
              </a:rPr>
              <a:t>7</a:t>
            </a:r>
            <a:endParaRPr lang="el-GR" b="1" i="1" dirty="0">
              <a:solidFill>
                <a:srgbClr val="4ED24E"/>
              </a:solidFill>
              <a:effectLst>
                <a:outerShdw blurRad="38100" dist="38100" dir="2700000" algn="tl">
                  <a:srgbClr val="000000">
                    <a:alpha val="43137"/>
                  </a:srgbClr>
                </a:outerShdw>
              </a:effectLst>
            </a:endParaRPr>
          </a:p>
        </p:txBody>
      </p:sp>
      <p:sp>
        <p:nvSpPr>
          <p:cNvPr id="8193" name="Rectangle 1"/>
          <p:cNvSpPr>
            <a:spLocks noChangeArrowheads="1"/>
          </p:cNvSpPr>
          <p:nvPr/>
        </p:nvSpPr>
        <p:spPr bwMode="auto">
          <a:xfrm>
            <a:off x="188639" y="140505"/>
            <a:ext cx="6480721" cy="8648521"/>
          </a:xfrm>
          <a:prstGeom prst="rect">
            <a:avLst/>
          </a:prstGeom>
          <a:noFill/>
          <a:ln w="9525">
            <a:solidFill>
              <a:srgbClr val="4ED24E"/>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l-GR" sz="1200" i="1" dirty="0" smtClean="0">
                <a:solidFill>
                  <a:prstClr val="black"/>
                </a:solidFill>
                <a:latin typeface="Bookman Old Style" pitchFamily="18" charset="0"/>
              </a:rPr>
              <a:t>Συνέχεια από τη σελίδα 6</a:t>
            </a:r>
          </a:p>
          <a:p>
            <a:pPr algn="just"/>
            <a:endParaRPr lang="el-GR" sz="1200" i="1" dirty="0" smtClean="0">
              <a:solidFill>
                <a:prstClr val="black"/>
              </a:solidFill>
              <a:latin typeface="Bookman Old Style" pitchFamily="18" charset="0"/>
            </a:endParaRPr>
          </a:p>
          <a:p>
            <a:pPr algn="just"/>
            <a:endParaRPr lang="el-GR" sz="600" dirty="0" smtClean="0">
              <a:latin typeface="Bookman Old Style" pitchFamily="18" charset="0"/>
              <a:ea typeface="Calibri" pitchFamily="34" charset="0"/>
              <a:cs typeface="Times New Roman" pitchFamily="18" charset="0"/>
            </a:endParaRPr>
          </a:p>
          <a:p>
            <a:pPr algn="ctr"/>
            <a:r>
              <a:rPr lang="el-GR" sz="1600" b="1" dirty="0" smtClean="0">
                <a:solidFill>
                  <a:schemeClr val="accent5">
                    <a:lumMod val="75000"/>
                  </a:schemeClr>
                </a:solidFill>
                <a:latin typeface="Bookman Old Style" pitchFamily="18" charset="0"/>
              </a:rPr>
              <a:t>ΠΑΡΑΡΤΗΜΑ:</a:t>
            </a:r>
          </a:p>
          <a:p>
            <a:pPr algn="ctr"/>
            <a:r>
              <a:rPr lang="el-GR" sz="1600" b="1" dirty="0" smtClean="0">
                <a:solidFill>
                  <a:schemeClr val="accent5">
                    <a:lumMod val="75000"/>
                  </a:schemeClr>
                </a:solidFill>
                <a:latin typeface="Bookman Old Style" pitchFamily="18" charset="0"/>
              </a:rPr>
              <a:t>ΚΙΝΗΣΕΙΣ </a:t>
            </a:r>
            <a:r>
              <a:rPr lang="en-GB" sz="1600" b="1" dirty="0" smtClean="0">
                <a:solidFill>
                  <a:schemeClr val="accent5">
                    <a:lumMod val="75000"/>
                  </a:schemeClr>
                </a:solidFill>
                <a:latin typeface="Bookman Old Style" pitchFamily="18" charset="0"/>
              </a:rPr>
              <a:t>BOWENWORK</a:t>
            </a:r>
            <a:r>
              <a:rPr lang="el-GR" sz="1600" b="1" dirty="0" smtClean="0">
                <a:solidFill>
                  <a:schemeClr val="accent5">
                    <a:lumMod val="75000"/>
                  </a:schemeClr>
                </a:solidFill>
                <a:latin typeface="Bookman Old Style" pitchFamily="18" charset="0"/>
              </a:rPr>
              <a:t> ΑΝΑ ΣΥΝΕΔΡΙΑ</a:t>
            </a:r>
          </a:p>
          <a:p>
            <a:pPr algn="just"/>
            <a:endParaRPr lang="el-GR" sz="1200" dirty="0" smtClean="0">
              <a:latin typeface="Bookman Old Style" pitchFamily="18" charset="0"/>
              <a:ea typeface="Calibri" pitchFamily="34" charset="0"/>
              <a:cs typeface="Times New Roman" pitchFamily="18" charset="0"/>
            </a:endParaRPr>
          </a:p>
          <a:p>
            <a:pPr algn="ctr"/>
            <a:r>
              <a:rPr lang="el-GR" sz="1400" b="1" dirty="0" smtClean="0">
                <a:solidFill>
                  <a:srgbClr val="4ED24E"/>
                </a:solidFill>
                <a:latin typeface="Bookman Old Style" pitchFamily="18" charset="0"/>
                <a:ea typeface="Calibri" pitchFamily="34" charset="0"/>
                <a:cs typeface="Times New Roman" pitchFamily="18" charset="0"/>
              </a:rPr>
              <a:t>1η  Συνεδρία </a:t>
            </a:r>
          </a:p>
          <a:p>
            <a:r>
              <a:rPr lang="el-GR" sz="600" b="1" dirty="0" smtClean="0">
                <a:solidFill>
                  <a:srgbClr val="4ED24E"/>
                </a:solidFill>
                <a:latin typeface="Bookman Old Style" pitchFamily="18" charset="0"/>
                <a:ea typeface="Calibri" pitchFamily="34" charset="0"/>
                <a:cs typeface="Times New Roman" pitchFamily="18" charset="0"/>
              </a:rPr>
              <a:t> </a:t>
            </a:r>
          </a:p>
          <a:p>
            <a:pPr marL="1436688" lvl="0"/>
            <a:r>
              <a:rPr lang="el-GR" sz="1200" dirty="0" smtClean="0">
                <a:latin typeface="Bookman Old Style" pitchFamily="18" charset="0"/>
                <a:ea typeface="Calibri" pitchFamily="34" charset="0"/>
                <a:cs typeface="Times New Roman" pitchFamily="18" charset="0"/>
              </a:rPr>
              <a:t>Οσφυϊκή μοίρα  	ΚΧΒ 1, Κινήσεις 1 - 4</a:t>
            </a:r>
          </a:p>
          <a:p>
            <a:pPr marL="1436688"/>
            <a:r>
              <a:rPr lang="el-GR" sz="1200" dirty="0" smtClean="0">
                <a:latin typeface="Bookman Old Style" pitchFamily="18" charset="0"/>
                <a:ea typeface="Calibri" pitchFamily="34" charset="0"/>
                <a:cs typeface="Times New Roman" pitchFamily="18" charset="0"/>
              </a:rPr>
              <a:t>Θωρακική μοίρα  ΚΧΒ 2, Κινήσεις 1 - 8 </a:t>
            </a:r>
          </a:p>
          <a:p>
            <a:pPr marL="1436688"/>
            <a:r>
              <a:rPr lang="el-GR" sz="1200" dirty="0" smtClean="0">
                <a:latin typeface="Bookman Old Style" pitchFamily="18" charset="0"/>
                <a:ea typeface="Calibri" pitchFamily="34" charset="0"/>
                <a:cs typeface="Times New Roman" pitchFamily="18" charset="0"/>
              </a:rPr>
              <a:t>Νεφροί</a:t>
            </a:r>
          </a:p>
          <a:p>
            <a:pPr marL="1436688"/>
            <a:r>
              <a:rPr lang="el-GR" sz="1200" dirty="0" smtClean="0">
                <a:latin typeface="Bookman Old Style" pitchFamily="18" charset="0"/>
                <a:ea typeface="Calibri" pitchFamily="34" charset="0"/>
                <a:cs typeface="Times New Roman" pitchFamily="18" charset="0"/>
              </a:rPr>
              <a:t>Αυχενική μοίρα  	ΚΧΒ 3, Κινήσεις 1 - 6</a:t>
            </a:r>
          </a:p>
          <a:p>
            <a:pPr marL="1081088"/>
            <a:r>
              <a:rPr lang="el-GR" sz="1200" dirty="0" smtClean="0">
                <a:latin typeface="Bookman Old Style" pitchFamily="18" charset="0"/>
                <a:ea typeface="Calibri" pitchFamily="34" charset="0"/>
                <a:cs typeface="Times New Roman" pitchFamily="18" charset="0"/>
              </a:rPr>
              <a:t> </a:t>
            </a:r>
          </a:p>
          <a:p>
            <a:pPr algn="ctr"/>
            <a:r>
              <a:rPr lang="el-GR" sz="1400" b="1" dirty="0" smtClean="0">
                <a:solidFill>
                  <a:srgbClr val="4ED24E"/>
                </a:solidFill>
                <a:latin typeface="Bookman Old Style" pitchFamily="18" charset="0"/>
                <a:ea typeface="Calibri" pitchFamily="34" charset="0"/>
                <a:cs typeface="Times New Roman" pitchFamily="18" charset="0"/>
              </a:rPr>
              <a:t>2η  Συνεδρία </a:t>
            </a:r>
          </a:p>
          <a:p>
            <a:r>
              <a:rPr lang="el-GR" sz="600" dirty="0" smtClean="0">
                <a:latin typeface="Bookman Old Style" pitchFamily="18" charset="0"/>
                <a:ea typeface="Calibri" pitchFamily="34" charset="0"/>
                <a:cs typeface="Times New Roman" pitchFamily="18" charset="0"/>
              </a:rPr>
              <a:t> </a:t>
            </a:r>
          </a:p>
          <a:p>
            <a:pPr marL="1081088" lvl="0"/>
            <a:r>
              <a:rPr lang="el-GR" sz="1200" dirty="0" smtClean="0">
                <a:latin typeface="Bookman Old Style" pitchFamily="18" charset="0"/>
                <a:ea typeface="Calibri" pitchFamily="34" charset="0"/>
                <a:cs typeface="Times New Roman" pitchFamily="18" charset="0"/>
              </a:rPr>
              <a:t>Πριν την έναρξη της συνεδρίας, εκτελείται από τη συμμετέχουσα η άσκηση περιστροφής του βραχίονα (εκκρεμές </a:t>
            </a:r>
            <a:r>
              <a:rPr lang="en-US" sz="1200" dirty="0" smtClean="0">
                <a:latin typeface="Bookman Old Style" pitchFamily="18" charset="0"/>
                <a:ea typeface="Calibri" pitchFamily="34" charset="0"/>
                <a:cs typeface="Times New Roman" pitchFamily="18" charset="0"/>
              </a:rPr>
              <a:t>Codman)</a:t>
            </a:r>
            <a:endParaRPr lang="el-GR" sz="1200" dirty="0" smtClean="0">
              <a:latin typeface="Bookman Old Style" pitchFamily="18" charset="0"/>
              <a:ea typeface="Calibri" pitchFamily="34" charset="0"/>
              <a:cs typeface="Times New Roman" pitchFamily="18" charset="0"/>
            </a:endParaRPr>
          </a:p>
          <a:p>
            <a:pPr marL="1436688"/>
            <a:r>
              <a:rPr lang="el-GR" sz="600" dirty="0" smtClean="0">
                <a:latin typeface="Bookman Old Style" pitchFamily="18" charset="0"/>
                <a:ea typeface="Calibri" pitchFamily="34" charset="0"/>
                <a:cs typeface="Times New Roman" pitchFamily="18" charset="0"/>
              </a:rPr>
              <a:t> </a:t>
            </a:r>
          </a:p>
          <a:p>
            <a:pPr marL="1436688" lvl="0"/>
            <a:r>
              <a:rPr lang="el-GR" sz="1200" dirty="0" smtClean="0">
                <a:latin typeface="Bookman Old Style" pitchFamily="18" charset="0"/>
                <a:ea typeface="Calibri" pitchFamily="34" charset="0"/>
                <a:cs typeface="Times New Roman" pitchFamily="18" charset="0"/>
              </a:rPr>
              <a:t>Οσφυϊκή μοίρα  	ΚΧΒ 1, Κινήσεις 1 - 2</a:t>
            </a:r>
          </a:p>
          <a:p>
            <a:pPr marL="1436688"/>
            <a:r>
              <a:rPr lang="el-GR" sz="1200" dirty="0" smtClean="0">
                <a:latin typeface="Bookman Old Style" pitchFamily="18" charset="0"/>
                <a:ea typeface="Calibri" pitchFamily="34" charset="0"/>
                <a:cs typeface="Times New Roman" pitchFamily="18" charset="0"/>
              </a:rPr>
              <a:t>Θωρακική μοίρα  ΚΧΒ 2, Κινήσεις 1 - 8 </a:t>
            </a:r>
          </a:p>
          <a:p>
            <a:pPr marL="1436688"/>
            <a:r>
              <a:rPr lang="el-GR" sz="1200" dirty="0" smtClean="0">
                <a:latin typeface="Bookman Old Style" pitchFamily="18" charset="0"/>
                <a:ea typeface="Calibri" pitchFamily="34" charset="0"/>
                <a:cs typeface="Times New Roman" pitchFamily="18" charset="0"/>
              </a:rPr>
              <a:t>Αυχενική μοίρα  	ΚΧΒ 3, Κινήσεις 1 - 8</a:t>
            </a:r>
          </a:p>
          <a:p>
            <a:pPr marL="1436688"/>
            <a:r>
              <a:rPr lang="el-GR" sz="1200" dirty="0" smtClean="0">
                <a:latin typeface="Bookman Old Style" pitchFamily="18" charset="0"/>
                <a:ea typeface="Calibri" pitchFamily="34" charset="0"/>
                <a:cs typeface="Times New Roman" pitchFamily="18" charset="0"/>
              </a:rPr>
              <a:t>Άνω Αναπνευστικό / Κροταφογναθική άρθρωση</a:t>
            </a:r>
          </a:p>
          <a:p>
            <a:pPr marL="1436688" lvl="0"/>
            <a:r>
              <a:rPr lang="el-GR" sz="1200" dirty="0" smtClean="0">
                <a:latin typeface="Bookman Old Style" pitchFamily="18" charset="0"/>
                <a:ea typeface="Calibri" pitchFamily="34" charset="0"/>
                <a:cs typeface="Times New Roman" pitchFamily="18" charset="0"/>
              </a:rPr>
              <a:t>Ώμος (σε καθιστή θέση)</a:t>
            </a:r>
          </a:p>
          <a:p>
            <a:pPr marL="1436688"/>
            <a:r>
              <a:rPr lang="el-GR" sz="600" dirty="0" smtClean="0">
                <a:latin typeface="Bookman Old Style" pitchFamily="18" charset="0"/>
                <a:ea typeface="Calibri" pitchFamily="34" charset="0"/>
                <a:cs typeface="Times New Roman" pitchFamily="18" charset="0"/>
              </a:rPr>
              <a:t> </a:t>
            </a:r>
          </a:p>
          <a:p>
            <a:pPr marL="1081088" lvl="0"/>
            <a:r>
              <a:rPr lang="el-GR" sz="1200" dirty="0" smtClean="0">
                <a:latin typeface="Bookman Old Style" pitchFamily="18" charset="0"/>
                <a:ea typeface="Calibri" pitchFamily="34" charset="0"/>
                <a:cs typeface="Times New Roman" pitchFamily="18" charset="0"/>
              </a:rPr>
              <a:t>Οδηγίες για ασκήσεις του βραχίονα στο σπίτι, ξεκινώντας από την επόμενη ημέρα</a:t>
            </a:r>
          </a:p>
          <a:p>
            <a:r>
              <a:rPr lang="el-GR" sz="1200" dirty="0" smtClean="0">
                <a:latin typeface="Bookman Old Style" pitchFamily="18" charset="0"/>
                <a:ea typeface="Calibri" pitchFamily="34" charset="0"/>
                <a:cs typeface="Times New Roman" pitchFamily="18" charset="0"/>
              </a:rPr>
              <a:t> </a:t>
            </a:r>
          </a:p>
          <a:p>
            <a:pPr algn="ctr"/>
            <a:r>
              <a:rPr lang="el-GR" sz="1400" b="1" dirty="0" smtClean="0">
                <a:solidFill>
                  <a:srgbClr val="4ED24E"/>
                </a:solidFill>
                <a:latin typeface="Bookman Old Style" pitchFamily="18" charset="0"/>
                <a:ea typeface="Calibri" pitchFamily="34" charset="0"/>
                <a:cs typeface="Times New Roman" pitchFamily="18" charset="0"/>
              </a:rPr>
              <a:t>3η  Συνεδρία</a:t>
            </a:r>
          </a:p>
          <a:p>
            <a:r>
              <a:rPr lang="el-GR" sz="600" dirty="0" smtClean="0">
                <a:latin typeface="Bookman Old Style" pitchFamily="18" charset="0"/>
                <a:ea typeface="Calibri" pitchFamily="34" charset="0"/>
                <a:cs typeface="Times New Roman" pitchFamily="18" charset="0"/>
              </a:rPr>
              <a:t> </a:t>
            </a:r>
          </a:p>
          <a:p>
            <a:pPr marL="1436688" lvl="0"/>
            <a:r>
              <a:rPr lang="el-GR" sz="1200" dirty="0" smtClean="0">
                <a:latin typeface="Bookman Old Style" pitchFamily="18" charset="0"/>
                <a:ea typeface="Calibri" pitchFamily="34" charset="0"/>
                <a:cs typeface="Times New Roman" pitchFamily="18" charset="0"/>
              </a:rPr>
              <a:t>Οσφυϊκή μοίρα  	ΚΧΒ 1, Κινήσεις 1 - 4</a:t>
            </a:r>
          </a:p>
          <a:p>
            <a:pPr marL="1436688"/>
            <a:r>
              <a:rPr lang="el-GR" sz="1200" dirty="0" smtClean="0">
                <a:latin typeface="Bookman Old Style" pitchFamily="18" charset="0"/>
                <a:ea typeface="Calibri" pitchFamily="34" charset="0"/>
                <a:cs typeface="Times New Roman" pitchFamily="18" charset="0"/>
              </a:rPr>
              <a:t>Θωρακική μοίρα  ΚΧΒ 2, Κινήσεις 1 - 8 </a:t>
            </a:r>
          </a:p>
          <a:p>
            <a:pPr marL="1436688" lvl="0"/>
            <a:r>
              <a:rPr lang="el-GR" sz="1200" dirty="0" smtClean="0">
                <a:latin typeface="Bookman Old Style" pitchFamily="18" charset="0"/>
                <a:ea typeface="Calibri" pitchFamily="34" charset="0"/>
                <a:cs typeface="Times New Roman" pitchFamily="18" charset="0"/>
              </a:rPr>
              <a:t>Αναπνευστικό</a:t>
            </a:r>
          </a:p>
          <a:p>
            <a:pPr marL="1436688" lvl="0"/>
            <a:r>
              <a:rPr lang="el-GR" sz="1200" dirty="0" smtClean="0">
                <a:latin typeface="Bookman Old Style" pitchFamily="18" charset="0"/>
                <a:ea typeface="Calibri" pitchFamily="34" charset="0"/>
                <a:cs typeface="Times New Roman" pitchFamily="18" charset="0"/>
              </a:rPr>
              <a:t>Οσφυϊκή μοίρα  	ΚΧΒ 1, Κινήσεις 11- 12</a:t>
            </a:r>
          </a:p>
          <a:p>
            <a:pPr marL="1436688"/>
            <a:r>
              <a:rPr lang="el-GR" sz="1200" dirty="0" smtClean="0">
                <a:latin typeface="Bookman Old Style" pitchFamily="18" charset="0"/>
                <a:ea typeface="Calibri" pitchFamily="34" charset="0"/>
                <a:cs typeface="Times New Roman" pitchFamily="18" charset="0"/>
              </a:rPr>
              <a:t>Αυχενική μοίρα  	ΚΧΒ 3, (τροποποιημένες κινήσεις 7 - 8, εκτελούνται 1,5 εκ.</a:t>
            </a:r>
          </a:p>
          <a:p>
            <a:pPr marL="1436688"/>
            <a:r>
              <a:rPr lang="el-GR" sz="1200" dirty="0" smtClean="0">
                <a:latin typeface="Bookman Old Style" pitchFamily="18" charset="0"/>
                <a:ea typeface="Calibri" pitchFamily="34" charset="0"/>
                <a:cs typeface="Times New Roman" pitchFamily="18" charset="0"/>
              </a:rPr>
              <a:t>		            χαμηλότερα)</a:t>
            </a:r>
          </a:p>
          <a:p>
            <a:pPr marL="1436688" lvl="0"/>
            <a:r>
              <a:rPr lang="el-GR" sz="1200" dirty="0" smtClean="0">
                <a:latin typeface="Bookman Old Style" pitchFamily="18" charset="0"/>
                <a:ea typeface="Calibri" pitchFamily="34" charset="0"/>
                <a:cs typeface="Times New Roman" pitchFamily="18" charset="0"/>
              </a:rPr>
              <a:t>Άνω αναπνευστικό / Κροταφογναθική άρθρωση</a:t>
            </a:r>
          </a:p>
          <a:p>
            <a:pPr marL="1436688" lvl="0"/>
            <a:r>
              <a:rPr lang="el-GR" sz="1200" dirty="0" smtClean="0">
                <a:latin typeface="Bookman Old Style" pitchFamily="18" charset="0"/>
                <a:ea typeface="Calibri" pitchFamily="34" charset="0"/>
                <a:cs typeface="Times New Roman" pitchFamily="18" charset="0"/>
              </a:rPr>
              <a:t>Ώμος (σε καθιστή θέση)</a:t>
            </a:r>
          </a:p>
          <a:p>
            <a:pPr marL="1436688"/>
            <a:r>
              <a:rPr lang="el-GR" sz="600" dirty="0" smtClean="0">
                <a:latin typeface="Bookman Old Style" pitchFamily="18" charset="0"/>
                <a:ea typeface="Calibri" pitchFamily="34" charset="0"/>
                <a:cs typeface="Times New Roman" pitchFamily="18" charset="0"/>
              </a:rPr>
              <a:t> </a:t>
            </a:r>
          </a:p>
          <a:p>
            <a:pPr marL="1081088" lvl="0"/>
            <a:r>
              <a:rPr lang="el-GR" sz="1200" dirty="0" smtClean="0">
                <a:latin typeface="Bookman Old Style" pitchFamily="18" charset="0"/>
                <a:ea typeface="Calibri" pitchFamily="34" charset="0"/>
                <a:cs typeface="Times New Roman" pitchFamily="18" charset="0"/>
              </a:rPr>
              <a:t>Οδηγίες για παράταση των ασκήσεων του βραχίονα στο σπίτι</a:t>
            </a:r>
          </a:p>
          <a:p>
            <a:pPr lvl="0"/>
            <a:endParaRPr lang="el-GR" sz="1200" dirty="0" smtClean="0">
              <a:latin typeface="Bookman Old Style" pitchFamily="18" charset="0"/>
              <a:ea typeface="Calibri" pitchFamily="34" charset="0"/>
              <a:cs typeface="Times New Roman" pitchFamily="18" charset="0"/>
            </a:endParaRPr>
          </a:p>
          <a:p>
            <a:pPr algn="ctr"/>
            <a:r>
              <a:rPr lang="el-GR" sz="1400" b="1" dirty="0" smtClean="0">
                <a:solidFill>
                  <a:srgbClr val="4ED24E"/>
                </a:solidFill>
                <a:latin typeface="Bookman Old Style" pitchFamily="18" charset="0"/>
                <a:ea typeface="Calibri" pitchFamily="34" charset="0"/>
                <a:cs typeface="Times New Roman" pitchFamily="18" charset="0"/>
              </a:rPr>
              <a:t>4η  Συνεδρία</a:t>
            </a:r>
          </a:p>
          <a:p>
            <a:r>
              <a:rPr lang="el-GR" sz="600" dirty="0" smtClean="0"/>
              <a:t> </a:t>
            </a:r>
          </a:p>
          <a:p>
            <a:pPr marL="1436688" lvl="0"/>
            <a:r>
              <a:rPr lang="el-GR" sz="1200" dirty="0" smtClean="0">
                <a:latin typeface="Bookman Old Style" pitchFamily="18" charset="0"/>
                <a:ea typeface="Calibri" pitchFamily="34" charset="0"/>
                <a:cs typeface="Times New Roman" pitchFamily="18" charset="0"/>
              </a:rPr>
              <a:t>Οσφυϊκή μοίρα  	ΚΧΒ 1, Κινήσεις 1 - 8</a:t>
            </a:r>
          </a:p>
          <a:p>
            <a:pPr marL="1436688"/>
            <a:r>
              <a:rPr lang="el-GR" sz="1200" dirty="0" smtClean="0">
                <a:latin typeface="Bookman Old Style" pitchFamily="18" charset="0"/>
                <a:ea typeface="Calibri" pitchFamily="34" charset="0"/>
                <a:cs typeface="Times New Roman" pitchFamily="18" charset="0"/>
              </a:rPr>
              <a:t>Θωρακική μοίρα  ΚΧΒ 2, Κινήσεις 1 - 8 </a:t>
            </a:r>
          </a:p>
          <a:p>
            <a:pPr marL="1436688" lvl="0"/>
            <a:r>
              <a:rPr lang="el-GR" sz="1200" dirty="0" smtClean="0">
                <a:latin typeface="Bookman Old Style" pitchFamily="18" charset="0"/>
                <a:ea typeface="Calibri" pitchFamily="34" charset="0"/>
                <a:cs typeface="Times New Roman" pitchFamily="18" charset="0"/>
              </a:rPr>
              <a:t>Στήθος ή «Ανατολή»</a:t>
            </a:r>
          </a:p>
          <a:p>
            <a:pPr marL="1436688"/>
            <a:r>
              <a:rPr lang="el-GR" sz="1200" dirty="0" smtClean="0">
                <a:latin typeface="Bookman Old Style" pitchFamily="18" charset="0"/>
                <a:ea typeface="Calibri" pitchFamily="34" charset="0"/>
                <a:cs typeface="Times New Roman" pitchFamily="18" charset="0"/>
              </a:rPr>
              <a:t>Αυχενική μοίρα  	ΚΧΒ 3, Κινήσεις 1 - 6</a:t>
            </a:r>
          </a:p>
          <a:p>
            <a:pPr marL="1436688" lvl="0"/>
            <a:r>
              <a:rPr lang="el-GR" sz="1200" dirty="0" smtClean="0">
                <a:latin typeface="Bookman Old Style" pitchFamily="18" charset="0"/>
                <a:ea typeface="Calibri" pitchFamily="34" charset="0"/>
                <a:cs typeface="Times New Roman" pitchFamily="18" charset="0"/>
              </a:rPr>
              <a:t>Στέρνο</a:t>
            </a:r>
          </a:p>
          <a:p>
            <a:pPr marL="1436688"/>
            <a:r>
              <a:rPr lang="el-GR" sz="1200" dirty="0" smtClean="0">
                <a:latin typeface="Bookman Old Style" pitchFamily="18" charset="0"/>
                <a:ea typeface="Calibri" pitchFamily="34" charset="0"/>
                <a:cs typeface="Times New Roman" pitchFamily="18" charset="0"/>
              </a:rPr>
              <a:t>Πρόσθετη κίνηση αντιβραχίου</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 TextBox"/>
          <p:cNvSpPr txBox="1"/>
          <p:nvPr/>
        </p:nvSpPr>
        <p:spPr>
          <a:xfrm>
            <a:off x="3272773" y="8741306"/>
            <a:ext cx="285752" cy="369332"/>
          </a:xfrm>
          <a:prstGeom prst="rect">
            <a:avLst/>
          </a:prstGeom>
          <a:noFill/>
        </p:spPr>
        <p:txBody>
          <a:bodyPr wrap="square" rtlCol="0">
            <a:spAutoFit/>
          </a:bodyPr>
          <a:lstStyle/>
          <a:p>
            <a:pPr algn="ctr"/>
            <a:r>
              <a:rPr lang="el-GR" b="1" i="1" dirty="0" smtClean="0">
                <a:solidFill>
                  <a:srgbClr val="4ED24E"/>
                </a:solidFill>
                <a:effectLst>
                  <a:outerShdw blurRad="38100" dist="38100" dir="2700000" algn="tl">
                    <a:srgbClr val="000000">
                      <a:alpha val="43137"/>
                    </a:srgbClr>
                  </a:outerShdw>
                </a:effectLst>
              </a:rPr>
              <a:t>8</a:t>
            </a:r>
            <a:endParaRPr lang="el-GR" b="1" i="1" dirty="0">
              <a:solidFill>
                <a:srgbClr val="4ED24E"/>
              </a:solidFill>
              <a:effectLst>
                <a:outerShdw blurRad="38100" dist="38100" dir="2700000" algn="tl">
                  <a:srgbClr val="000000">
                    <a:alpha val="43137"/>
                  </a:srgbClr>
                </a:outerShdw>
              </a:effectLst>
            </a:endParaRPr>
          </a:p>
        </p:txBody>
      </p:sp>
      <p:sp>
        <p:nvSpPr>
          <p:cNvPr id="18" name="12 - Θέση περιεχομένου"/>
          <p:cNvSpPr txBox="1">
            <a:spLocks/>
          </p:cNvSpPr>
          <p:nvPr/>
        </p:nvSpPr>
        <p:spPr>
          <a:xfrm>
            <a:off x="213354" y="191203"/>
            <a:ext cx="6446854" cy="8569136"/>
          </a:xfrm>
          <a:prstGeom prst="rect">
            <a:avLst/>
          </a:prstGeom>
          <a:solidFill>
            <a:srgbClr val="FFFF99">
              <a:alpha val="37000"/>
            </a:srgbClr>
          </a:solidFill>
          <a:ln w="28575">
            <a:solidFill>
              <a:schemeClr val="accent5">
                <a:lumMod val="75000"/>
              </a:schemeClr>
            </a:solidFill>
          </a:ln>
        </p:spPr>
        <p:txBody>
          <a:bodyPr>
            <a:noAutofit/>
          </a:bodyPr>
          <a:lstStyle/>
          <a:p>
            <a:pPr lvl="0" algn="ctr"/>
            <a:r>
              <a:rPr lang="en-US" sz="3600" b="1" dirty="0" smtClean="0">
                <a:solidFill>
                  <a:schemeClr val="accent5">
                    <a:lumMod val="75000"/>
                  </a:schemeClr>
                </a:solidFill>
                <a:effectLst>
                  <a:outerShdw blurRad="38100" dist="38100" dir="2700000" algn="tl">
                    <a:srgbClr val="000000">
                      <a:alpha val="43137"/>
                    </a:srgbClr>
                  </a:outerShdw>
                </a:effectLst>
                <a:latin typeface="Bookman Old Style" pitchFamily="18" charset="0"/>
                <a:ea typeface="Times New Roman" pitchFamily="18" charset="0"/>
                <a:cs typeface="Arial" pitchFamily="34" charset="0"/>
              </a:rPr>
              <a:t>BOWEN GREECE</a:t>
            </a:r>
          </a:p>
          <a:p>
            <a:pPr lvl="0" algn="ctr"/>
            <a:r>
              <a:rPr lang="el-GR" sz="2800" b="1" i="1" dirty="0" smtClean="0">
                <a:solidFill>
                  <a:srgbClr val="92D050"/>
                </a:solidFill>
                <a:effectLst>
                  <a:outerShdw blurRad="38100" dist="38100" dir="2700000" algn="tl">
                    <a:srgbClr val="000000">
                      <a:alpha val="43137"/>
                    </a:srgbClr>
                  </a:outerShdw>
                </a:effectLst>
                <a:latin typeface="Bookman Old Style" pitchFamily="18" charset="0"/>
                <a:ea typeface="Times New Roman" pitchFamily="18" charset="0"/>
                <a:cs typeface="Arial" pitchFamily="34" charset="0"/>
              </a:rPr>
              <a:t>Πρόγραμμα Σεμιναρίων 2022</a:t>
            </a:r>
          </a:p>
          <a:p>
            <a:pPr lvl="0" algn="just"/>
            <a:endParaRPr lang="el-GR" sz="800" b="1" i="1" dirty="0" smtClean="0">
              <a:latin typeface="Bookman Old Style" pitchFamily="18" charset="0"/>
              <a:ea typeface="Times New Roman" pitchFamily="18" charset="0"/>
              <a:cs typeface="Arial" pitchFamily="34" charset="0"/>
            </a:endParaRPr>
          </a:p>
          <a:p>
            <a:pPr lvl="0" algn="just"/>
            <a:endParaRPr lang="el-GR" sz="800" b="1" i="1" dirty="0" smtClean="0">
              <a:latin typeface="Bookman Old Style" pitchFamily="18" charset="0"/>
              <a:ea typeface="Times New Roman" pitchFamily="18" charset="0"/>
              <a:cs typeface="Arial" pitchFamily="34" charset="0"/>
            </a:endParaRPr>
          </a:p>
          <a:p>
            <a:pPr lvl="0" indent="185738" algn="just"/>
            <a:r>
              <a:rPr lang="el-GR" b="1" dirty="0" smtClean="0">
                <a:solidFill>
                  <a:srgbClr val="00B050"/>
                </a:solidFill>
                <a:effectLst>
                  <a:outerShdw blurRad="38100" dist="38100" dir="2700000" algn="tl">
                    <a:srgbClr val="000000">
                      <a:alpha val="43137"/>
                    </a:srgbClr>
                  </a:outerShdw>
                </a:effectLst>
                <a:latin typeface="Bookman Old Style" pitchFamily="18" charset="0"/>
                <a:ea typeface="Times New Roman" pitchFamily="18" charset="0"/>
                <a:cs typeface="Arial" pitchFamily="34" charset="0"/>
              </a:rPr>
              <a:t>Αθήνα</a:t>
            </a:r>
          </a:p>
          <a:p>
            <a:pPr lvl="0" indent="185738" algn="just"/>
            <a:r>
              <a:rPr lang="el-GR" b="1" i="1" dirty="0" smtClean="0">
                <a:latin typeface="Bookman Old Style" pitchFamily="18" charset="0"/>
                <a:ea typeface="Times New Roman" pitchFamily="18" charset="0"/>
                <a:cs typeface="Arial" pitchFamily="34" charset="0"/>
              </a:rPr>
              <a:t>Με την Αλεξάνδρα Αντωνίου</a:t>
            </a:r>
          </a:p>
          <a:p>
            <a:pPr marL="360363" indent="-1588" algn="just">
              <a:buClr>
                <a:srgbClr val="FF6D6D"/>
              </a:buClr>
              <a:buSzPct val="150000"/>
            </a:pPr>
            <a:r>
              <a:rPr lang="el-GR" sz="1600" dirty="0" smtClean="0">
                <a:latin typeface="Bookman Old Style" pitchFamily="18" charset="0"/>
                <a:ea typeface="Times New Roman" pitchFamily="18" charset="0"/>
                <a:cs typeface="Arial" pitchFamily="34" charset="0"/>
              </a:rPr>
              <a:t>Επίπεδα 5 &amp; 6			31.03. – 03.04.22</a:t>
            </a:r>
          </a:p>
          <a:p>
            <a:pPr marL="360363" indent="-1588" algn="just">
              <a:buClr>
                <a:srgbClr val="FF6D6D"/>
              </a:buClr>
              <a:buSzPct val="150000"/>
            </a:pPr>
            <a:r>
              <a:rPr lang="el-GR" sz="1600" dirty="0" smtClean="0">
                <a:latin typeface="Bookman Old Style" pitchFamily="18" charset="0"/>
                <a:ea typeface="Times New Roman" pitchFamily="18" charset="0"/>
                <a:cs typeface="Arial" pitchFamily="34" charset="0"/>
              </a:rPr>
              <a:t>Επίπεδο 7			26.05. – 29.05.22</a:t>
            </a:r>
          </a:p>
          <a:p>
            <a:pPr marL="360363" indent="-1588" algn="just">
              <a:buClr>
                <a:srgbClr val="FF6D6D"/>
              </a:buClr>
              <a:buSzPct val="150000"/>
            </a:pPr>
            <a:r>
              <a:rPr lang="de-DE" sz="1600" dirty="0" smtClean="0">
                <a:latin typeface="Bookman Old Style" pitchFamily="18" charset="0"/>
                <a:ea typeface="Times New Roman" pitchFamily="18" charset="0"/>
                <a:cs typeface="Arial" pitchFamily="34" charset="0"/>
              </a:rPr>
              <a:t>Advanced SP1 a &amp; b</a:t>
            </a:r>
            <a:r>
              <a:rPr lang="el-GR" sz="1600" dirty="0" smtClean="0">
                <a:latin typeface="Bookman Old Style" pitchFamily="18" charset="0"/>
                <a:ea typeface="Times New Roman" pitchFamily="18" charset="0"/>
                <a:cs typeface="Arial" pitchFamily="34" charset="0"/>
              </a:rPr>
              <a:t>		07</a:t>
            </a:r>
            <a:r>
              <a:rPr lang="de-DE" sz="1600" dirty="0" smtClean="0">
                <a:latin typeface="Bookman Old Style" pitchFamily="18" charset="0"/>
                <a:ea typeface="Times New Roman" pitchFamily="18" charset="0"/>
                <a:cs typeface="Arial" pitchFamily="34" charset="0"/>
              </a:rPr>
              <a:t>.</a:t>
            </a:r>
            <a:r>
              <a:rPr lang="el-GR" sz="1600" dirty="0" smtClean="0">
                <a:latin typeface="Bookman Old Style" pitchFamily="18" charset="0"/>
                <a:ea typeface="Times New Roman" pitchFamily="18" charset="0"/>
                <a:cs typeface="Arial" pitchFamily="34" charset="0"/>
              </a:rPr>
              <a:t>05</a:t>
            </a:r>
            <a:r>
              <a:rPr lang="de-DE" sz="1600" dirty="0" smtClean="0">
                <a:latin typeface="Bookman Old Style" pitchFamily="18" charset="0"/>
                <a:ea typeface="Times New Roman" pitchFamily="18" charset="0"/>
                <a:cs typeface="Arial" pitchFamily="34" charset="0"/>
              </a:rPr>
              <a:t>. – </a:t>
            </a:r>
            <a:r>
              <a:rPr lang="el-GR" sz="1600" dirty="0" smtClean="0">
                <a:latin typeface="Bookman Old Style" pitchFamily="18" charset="0"/>
                <a:ea typeface="Times New Roman" pitchFamily="18" charset="0"/>
                <a:cs typeface="Arial" pitchFamily="34" charset="0"/>
              </a:rPr>
              <a:t>08</a:t>
            </a:r>
            <a:r>
              <a:rPr lang="de-DE" sz="1600" dirty="0" smtClean="0">
                <a:latin typeface="Bookman Old Style" pitchFamily="18" charset="0"/>
                <a:ea typeface="Times New Roman" pitchFamily="18" charset="0"/>
                <a:cs typeface="Arial" pitchFamily="34" charset="0"/>
              </a:rPr>
              <a:t>.</a:t>
            </a:r>
            <a:r>
              <a:rPr lang="el-GR" sz="1600" dirty="0" smtClean="0">
                <a:latin typeface="Bookman Old Style" pitchFamily="18" charset="0"/>
                <a:ea typeface="Times New Roman" pitchFamily="18" charset="0"/>
                <a:cs typeface="Arial" pitchFamily="34" charset="0"/>
              </a:rPr>
              <a:t>05</a:t>
            </a:r>
            <a:r>
              <a:rPr lang="de-DE" sz="1600" dirty="0" smtClean="0">
                <a:latin typeface="Bookman Old Style" pitchFamily="18" charset="0"/>
                <a:ea typeface="Times New Roman" pitchFamily="18" charset="0"/>
                <a:cs typeface="Arial" pitchFamily="34" charset="0"/>
              </a:rPr>
              <a:t>.2</a:t>
            </a:r>
            <a:r>
              <a:rPr lang="el-GR" sz="1600" dirty="0" smtClean="0">
                <a:latin typeface="Bookman Old Style" pitchFamily="18" charset="0"/>
                <a:ea typeface="Times New Roman" pitchFamily="18" charset="0"/>
                <a:cs typeface="Arial" pitchFamily="34" charset="0"/>
              </a:rPr>
              <a:t>2</a:t>
            </a:r>
          </a:p>
          <a:p>
            <a:pPr marL="360363" indent="-1588" algn="just">
              <a:buClr>
                <a:srgbClr val="FF6D6D"/>
              </a:buClr>
              <a:buSzPct val="150000"/>
            </a:pPr>
            <a:r>
              <a:rPr lang="de-DE" sz="1600" dirty="0" smtClean="0">
                <a:latin typeface="Bookman Old Style" pitchFamily="18" charset="0"/>
                <a:ea typeface="Times New Roman" pitchFamily="18" charset="0"/>
                <a:cs typeface="Arial" pitchFamily="34" charset="0"/>
              </a:rPr>
              <a:t>Master’s </a:t>
            </a:r>
            <a:r>
              <a:rPr lang="el-GR" sz="1600" dirty="0" smtClean="0">
                <a:latin typeface="Bookman Old Style" pitchFamily="18" charset="0"/>
                <a:ea typeface="Times New Roman" pitchFamily="18" charset="0"/>
                <a:cs typeface="Arial" pitchFamily="34" charset="0"/>
              </a:rPr>
              <a:t>  </a:t>
            </a:r>
            <a:r>
              <a:rPr lang="de-DE" sz="1600" dirty="0" smtClean="0">
                <a:latin typeface="Bookman Old Style" pitchFamily="18" charset="0"/>
                <a:ea typeface="Times New Roman" pitchFamily="18" charset="0"/>
                <a:cs typeface="Arial" pitchFamily="34" charset="0"/>
              </a:rPr>
              <a:t>SP2 a &amp; b</a:t>
            </a:r>
            <a:r>
              <a:rPr lang="el-GR" sz="1600" dirty="0" smtClean="0">
                <a:latin typeface="Bookman Old Style" pitchFamily="18" charset="0"/>
                <a:ea typeface="Times New Roman" pitchFamily="18" charset="0"/>
                <a:cs typeface="Arial" pitchFamily="34" charset="0"/>
              </a:rPr>
              <a:t>		19</a:t>
            </a:r>
            <a:r>
              <a:rPr lang="de-DE" sz="1600" dirty="0" smtClean="0">
                <a:latin typeface="Bookman Old Style" pitchFamily="18" charset="0"/>
                <a:ea typeface="Times New Roman" pitchFamily="18" charset="0"/>
                <a:cs typeface="Arial" pitchFamily="34" charset="0"/>
              </a:rPr>
              <a:t>.0</a:t>
            </a:r>
            <a:r>
              <a:rPr lang="el-GR" sz="1600" dirty="0" smtClean="0">
                <a:latin typeface="Bookman Old Style" pitchFamily="18" charset="0"/>
                <a:ea typeface="Times New Roman" pitchFamily="18" charset="0"/>
                <a:cs typeface="Arial" pitchFamily="34" charset="0"/>
              </a:rPr>
              <a:t>3</a:t>
            </a:r>
            <a:r>
              <a:rPr lang="de-DE" sz="1600" dirty="0" smtClean="0">
                <a:latin typeface="Bookman Old Style" pitchFamily="18" charset="0"/>
                <a:ea typeface="Times New Roman" pitchFamily="18" charset="0"/>
                <a:cs typeface="Arial" pitchFamily="34" charset="0"/>
              </a:rPr>
              <a:t>. – </a:t>
            </a:r>
            <a:r>
              <a:rPr lang="el-GR" sz="1600" dirty="0" smtClean="0">
                <a:latin typeface="Bookman Old Style" pitchFamily="18" charset="0"/>
                <a:ea typeface="Times New Roman" pitchFamily="18" charset="0"/>
                <a:cs typeface="Arial" pitchFamily="34" charset="0"/>
              </a:rPr>
              <a:t>20</a:t>
            </a:r>
            <a:r>
              <a:rPr lang="de-DE" sz="1600" dirty="0" smtClean="0">
                <a:latin typeface="Bookman Old Style" pitchFamily="18" charset="0"/>
                <a:ea typeface="Times New Roman" pitchFamily="18" charset="0"/>
                <a:cs typeface="Arial" pitchFamily="34" charset="0"/>
              </a:rPr>
              <a:t>.0</a:t>
            </a:r>
            <a:r>
              <a:rPr lang="el-GR" sz="1600" dirty="0" smtClean="0">
                <a:latin typeface="Bookman Old Style" pitchFamily="18" charset="0"/>
                <a:ea typeface="Times New Roman" pitchFamily="18" charset="0"/>
                <a:cs typeface="Arial" pitchFamily="34" charset="0"/>
              </a:rPr>
              <a:t>3</a:t>
            </a:r>
            <a:r>
              <a:rPr lang="de-DE" sz="1600" dirty="0" smtClean="0">
                <a:latin typeface="Bookman Old Style" pitchFamily="18" charset="0"/>
                <a:ea typeface="Times New Roman" pitchFamily="18" charset="0"/>
                <a:cs typeface="Arial" pitchFamily="34" charset="0"/>
              </a:rPr>
              <a:t>.2</a:t>
            </a:r>
            <a:r>
              <a:rPr lang="el-GR" sz="1600" dirty="0" smtClean="0">
                <a:latin typeface="Bookman Old Style" pitchFamily="18" charset="0"/>
                <a:ea typeface="Times New Roman" pitchFamily="18" charset="0"/>
                <a:cs typeface="Arial" pitchFamily="34" charset="0"/>
              </a:rPr>
              <a:t>2</a:t>
            </a:r>
          </a:p>
          <a:p>
            <a:pPr marL="360363" indent="-1588" algn="just">
              <a:buClr>
                <a:srgbClr val="FF6D6D"/>
              </a:buClr>
              <a:buSzPct val="150000"/>
            </a:pPr>
            <a:r>
              <a:rPr lang="el-GR" sz="1600" dirty="0" smtClean="0">
                <a:latin typeface="Bookman Old Style" pitchFamily="18" charset="0"/>
                <a:ea typeface="Times New Roman" pitchFamily="18" charset="0"/>
                <a:cs typeface="Arial" pitchFamily="34" charset="0"/>
              </a:rPr>
              <a:t>Επανορθωτική Άσκηση Σοτάι 	09.04. – 10.04.22</a:t>
            </a:r>
          </a:p>
          <a:p>
            <a:pPr marL="360363" indent="-1588" algn="just">
              <a:buClr>
                <a:srgbClr val="FF6D6D"/>
              </a:buClr>
              <a:buSzPct val="150000"/>
            </a:pPr>
            <a:endParaRPr lang="el-GR" sz="600" dirty="0" smtClean="0">
              <a:latin typeface="Bookman Old Style" pitchFamily="18" charset="0"/>
              <a:ea typeface="Times New Roman" pitchFamily="18" charset="0"/>
              <a:cs typeface="Arial" pitchFamily="34" charset="0"/>
            </a:endParaRPr>
          </a:p>
          <a:p>
            <a:pPr lvl="0" indent="185738" algn="just"/>
            <a:r>
              <a:rPr lang="el-GR" b="1" i="1" dirty="0" smtClean="0">
                <a:latin typeface="Bookman Old Style" pitchFamily="18" charset="0"/>
                <a:ea typeface="Times New Roman" pitchFamily="18" charset="0"/>
                <a:cs typeface="Arial" pitchFamily="34" charset="0"/>
              </a:rPr>
              <a:t>Με την Αιμιλία Πούλου </a:t>
            </a:r>
          </a:p>
          <a:p>
            <a:pPr marL="360363" indent="-1588" algn="just">
              <a:buClr>
                <a:srgbClr val="FF6D6D"/>
              </a:buClr>
              <a:buSzPct val="150000"/>
            </a:pPr>
            <a:r>
              <a:rPr lang="el-GR" sz="1600" dirty="0" smtClean="0">
                <a:latin typeface="Bookman Old Style" pitchFamily="18" charset="0"/>
                <a:ea typeface="Times New Roman" pitchFamily="18" charset="0"/>
                <a:cs typeface="Arial" pitchFamily="34" charset="0"/>
              </a:rPr>
              <a:t>Επίπεδο 5 			02.04. – 03.04.22</a:t>
            </a:r>
          </a:p>
          <a:p>
            <a:pPr marL="360363" indent="-1588" algn="just">
              <a:buClr>
                <a:srgbClr val="FF6D6D"/>
              </a:buClr>
              <a:buSzPct val="150000"/>
            </a:pPr>
            <a:r>
              <a:rPr lang="el-GR" sz="1600" dirty="0" smtClean="0">
                <a:latin typeface="Bookman Old Style" pitchFamily="18" charset="0"/>
                <a:ea typeface="Times New Roman" pitchFamily="18" charset="0"/>
                <a:cs typeface="Arial" pitchFamily="34" charset="0"/>
              </a:rPr>
              <a:t>Επίπεδο 6 			09.04. – 10.04.22</a:t>
            </a:r>
          </a:p>
          <a:p>
            <a:pPr marL="360363" indent="-360363" algn="just">
              <a:buClr>
                <a:srgbClr val="FF6D6D"/>
              </a:buClr>
              <a:buSzPct val="150000"/>
            </a:pPr>
            <a:r>
              <a:rPr lang="el-GR" sz="1600" dirty="0" smtClean="0">
                <a:latin typeface="Bookman Old Style" pitchFamily="18" charset="0"/>
                <a:ea typeface="Times New Roman" pitchFamily="18" charset="0"/>
                <a:cs typeface="Arial" pitchFamily="34" charset="0"/>
              </a:rPr>
              <a:t>	Επίπεδο 7			04.06. – 05.06.22</a:t>
            </a:r>
          </a:p>
          <a:p>
            <a:pPr marL="360363" indent="-360363" algn="just">
              <a:buClr>
                <a:srgbClr val="FF6D6D"/>
              </a:buClr>
              <a:buSzPct val="150000"/>
            </a:pPr>
            <a:endParaRPr lang="el-GR" sz="600" dirty="0" smtClean="0">
              <a:latin typeface="Bookman Old Style" pitchFamily="18" charset="0"/>
              <a:ea typeface="Times New Roman" pitchFamily="18" charset="0"/>
              <a:cs typeface="Arial" pitchFamily="34" charset="0"/>
            </a:endParaRPr>
          </a:p>
          <a:p>
            <a:pPr lvl="0" indent="185738" algn="just"/>
            <a:r>
              <a:rPr lang="el-GR" b="1" dirty="0" smtClean="0">
                <a:solidFill>
                  <a:srgbClr val="00B050"/>
                </a:solidFill>
                <a:effectLst>
                  <a:outerShdw blurRad="38100" dist="38100" dir="2700000" algn="tl">
                    <a:srgbClr val="000000">
                      <a:alpha val="43137"/>
                    </a:srgbClr>
                  </a:outerShdw>
                </a:effectLst>
                <a:latin typeface="Bookman Old Style" pitchFamily="18" charset="0"/>
                <a:ea typeface="Times New Roman" pitchFamily="18" charset="0"/>
                <a:cs typeface="Arial" pitchFamily="34" charset="0"/>
              </a:rPr>
              <a:t>Θεσσαλονίκη</a:t>
            </a:r>
          </a:p>
          <a:p>
            <a:pPr lvl="0" indent="185738" algn="just"/>
            <a:r>
              <a:rPr lang="el-GR" b="1" i="1" dirty="0" smtClean="0">
                <a:latin typeface="Bookman Old Style" pitchFamily="18" charset="0"/>
                <a:ea typeface="Times New Roman" pitchFamily="18" charset="0"/>
                <a:cs typeface="Arial" pitchFamily="34" charset="0"/>
              </a:rPr>
              <a:t>Με την Αιμιλία Πούλου</a:t>
            </a:r>
          </a:p>
          <a:p>
            <a:pPr lvl="0" indent="358775" algn="just"/>
            <a:r>
              <a:rPr lang="el-GR" sz="1600" dirty="0" smtClean="0">
                <a:latin typeface="Bookman Old Style" pitchFamily="18" charset="0"/>
                <a:ea typeface="Times New Roman" pitchFamily="18" charset="0"/>
                <a:cs typeface="Arial" pitchFamily="34" charset="0"/>
              </a:rPr>
              <a:t>Επίπεδο 5 &amp; 6			07.04. – 10.04.22</a:t>
            </a:r>
          </a:p>
          <a:p>
            <a:pPr lvl="0" indent="358775" algn="just"/>
            <a:r>
              <a:rPr lang="el-GR" sz="1600" dirty="0" smtClean="0">
                <a:latin typeface="Bookman Old Style" pitchFamily="18" charset="0"/>
                <a:ea typeface="Times New Roman" pitchFamily="18" charset="0"/>
                <a:cs typeface="Arial" pitchFamily="34" charset="0"/>
              </a:rPr>
              <a:t>Επίπεδο 7 			02.06. – 05.06.22</a:t>
            </a:r>
            <a:endParaRPr lang="en-US" sz="1600" dirty="0" smtClean="0">
              <a:latin typeface="Bookman Old Style" pitchFamily="18" charset="0"/>
              <a:ea typeface="Times New Roman" pitchFamily="18" charset="0"/>
              <a:cs typeface="Arial" pitchFamily="34" charset="0"/>
            </a:endParaRPr>
          </a:p>
          <a:p>
            <a:pPr marL="177800" lvl="0" algn="just"/>
            <a:r>
              <a:rPr lang="el-GR" sz="1600" b="1" i="1" dirty="0" smtClean="0">
                <a:latin typeface="Bookman Old Style" pitchFamily="18" charset="0"/>
                <a:ea typeface="Times New Roman" pitchFamily="18" charset="0"/>
                <a:cs typeface="Arial" pitchFamily="34" charset="0"/>
              </a:rPr>
              <a:t>Με την Αλεξάνδρα Αντωνίου</a:t>
            </a:r>
          </a:p>
          <a:p>
            <a:pPr indent="358775" algn="just"/>
            <a:r>
              <a:rPr lang="el-GR" sz="1600" dirty="0" smtClean="0">
                <a:latin typeface="Bookman Old Style" pitchFamily="18" charset="0"/>
                <a:ea typeface="Times New Roman" pitchFamily="18" charset="0"/>
                <a:cs typeface="Arial" pitchFamily="34" charset="0"/>
              </a:rPr>
              <a:t>Επανορθωτική Άσκηση Σοτάι 	</a:t>
            </a:r>
            <a:r>
              <a:rPr lang="en-US" sz="1600" dirty="0" smtClean="0">
                <a:latin typeface="Bookman Old Style" pitchFamily="18" charset="0"/>
                <a:ea typeface="Times New Roman" pitchFamily="18" charset="0"/>
                <a:cs typeface="Arial" pitchFamily="34" charset="0"/>
              </a:rPr>
              <a:t>30</a:t>
            </a:r>
            <a:r>
              <a:rPr lang="el-GR" sz="1600" dirty="0" smtClean="0">
                <a:latin typeface="Bookman Old Style" pitchFamily="18" charset="0"/>
                <a:ea typeface="Times New Roman" pitchFamily="18" charset="0"/>
                <a:cs typeface="Arial" pitchFamily="34" charset="0"/>
              </a:rPr>
              <a:t>.04. – </a:t>
            </a:r>
            <a:r>
              <a:rPr lang="en-US" sz="1600" dirty="0" smtClean="0">
                <a:latin typeface="Bookman Old Style" pitchFamily="18" charset="0"/>
                <a:ea typeface="Times New Roman" pitchFamily="18" charset="0"/>
                <a:cs typeface="Arial" pitchFamily="34" charset="0"/>
              </a:rPr>
              <a:t>0</a:t>
            </a:r>
            <a:r>
              <a:rPr lang="el-GR" sz="1600" dirty="0" smtClean="0">
                <a:latin typeface="Bookman Old Style" pitchFamily="18" charset="0"/>
                <a:ea typeface="Times New Roman" pitchFamily="18" charset="0"/>
                <a:cs typeface="Arial" pitchFamily="34" charset="0"/>
              </a:rPr>
              <a:t>1.0</a:t>
            </a:r>
            <a:r>
              <a:rPr lang="en-US" sz="1600" dirty="0" smtClean="0">
                <a:latin typeface="Bookman Old Style" pitchFamily="18" charset="0"/>
                <a:ea typeface="Times New Roman" pitchFamily="18" charset="0"/>
                <a:cs typeface="Arial" pitchFamily="34" charset="0"/>
              </a:rPr>
              <a:t>5</a:t>
            </a:r>
            <a:r>
              <a:rPr lang="el-GR" sz="1600" dirty="0" smtClean="0">
                <a:latin typeface="Bookman Old Style" pitchFamily="18" charset="0"/>
                <a:ea typeface="Times New Roman" pitchFamily="18" charset="0"/>
                <a:cs typeface="Arial" pitchFamily="34" charset="0"/>
              </a:rPr>
              <a:t>.22</a:t>
            </a:r>
          </a:p>
          <a:p>
            <a:pPr lvl="0" indent="358775" algn="just"/>
            <a:endParaRPr lang="el-GR" sz="600" dirty="0" smtClean="0">
              <a:latin typeface="Bookman Old Style" pitchFamily="18" charset="0"/>
              <a:ea typeface="Times New Roman" pitchFamily="18" charset="0"/>
              <a:cs typeface="Arial" pitchFamily="34" charset="0"/>
            </a:endParaRPr>
          </a:p>
          <a:p>
            <a:pPr lvl="0" indent="185738" algn="just"/>
            <a:r>
              <a:rPr lang="el-GR" b="1" dirty="0" smtClean="0">
                <a:solidFill>
                  <a:srgbClr val="00B050"/>
                </a:solidFill>
                <a:effectLst>
                  <a:outerShdw blurRad="38100" dist="38100" dir="2700000" algn="tl">
                    <a:srgbClr val="000000">
                      <a:alpha val="43137"/>
                    </a:srgbClr>
                  </a:outerShdw>
                </a:effectLst>
                <a:latin typeface="Bookman Old Style" pitchFamily="18" charset="0"/>
                <a:ea typeface="Times New Roman" pitchFamily="18" charset="0"/>
                <a:cs typeface="Arial" pitchFamily="34" charset="0"/>
              </a:rPr>
              <a:t>Χανιά</a:t>
            </a:r>
          </a:p>
          <a:p>
            <a:pPr lvl="0" indent="185738" algn="just"/>
            <a:r>
              <a:rPr lang="el-GR" b="1" i="1" dirty="0" smtClean="0">
                <a:latin typeface="Bookman Old Style" pitchFamily="18" charset="0"/>
                <a:ea typeface="Times New Roman" pitchFamily="18" charset="0"/>
                <a:cs typeface="Arial" pitchFamily="34" charset="0"/>
              </a:rPr>
              <a:t>Με την </a:t>
            </a:r>
            <a:r>
              <a:rPr lang="en-US" b="1" i="1" dirty="0" smtClean="0">
                <a:latin typeface="Bookman Old Style" pitchFamily="18" charset="0"/>
                <a:ea typeface="Times New Roman" pitchFamily="18" charset="0"/>
                <a:cs typeface="Arial" pitchFamily="34" charset="0"/>
              </a:rPr>
              <a:t>Ma</a:t>
            </a:r>
            <a:r>
              <a:rPr lang="el-GR" b="1" i="1" dirty="0" smtClean="0">
                <a:latin typeface="Bookman Old Style" pitchFamily="18" charset="0"/>
                <a:ea typeface="Times New Roman" pitchFamily="18" charset="0"/>
                <a:cs typeface="Arial" pitchFamily="34" charset="0"/>
              </a:rPr>
              <a:t>ρία Μπικάκη </a:t>
            </a:r>
            <a:endParaRPr lang="el-GR" b="1" i="1" dirty="0" smtClean="0">
              <a:latin typeface="Arial" pitchFamily="34" charset="0"/>
              <a:cs typeface="Arial" pitchFamily="34" charset="0"/>
            </a:endParaRPr>
          </a:p>
          <a:p>
            <a:pPr marL="360363" indent="-88900" algn="just">
              <a:buClr>
                <a:srgbClr val="FF6D6D"/>
              </a:buClr>
              <a:buSzPct val="150000"/>
            </a:pPr>
            <a:r>
              <a:rPr lang="el-GR" sz="1600" dirty="0" smtClean="0">
                <a:latin typeface="Bookman Old Style" pitchFamily="18" charset="0"/>
                <a:ea typeface="Times New Roman" pitchFamily="18" charset="0"/>
                <a:cs typeface="Arial" pitchFamily="34" charset="0"/>
              </a:rPr>
              <a:t>Επίπεδο 5 &amp; 6			07.04. – 10.04.22</a:t>
            </a:r>
          </a:p>
          <a:p>
            <a:pPr marL="360363" indent="-88900" algn="just">
              <a:buClr>
                <a:srgbClr val="FF6D6D"/>
              </a:buClr>
              <a:buSzPct val="150000"/>
            </a:pPr>
            <a:r>
              <a:rPr lang="el-GR" sz="1600" dirty="0" smtClean="0">
                <a:latin typeface="Bookman Old Style" pitchFamily="18" charset="0"/>
                <a:ea typeface="Times New Roman" pitchFamily="18" charset="0"/>
                <a:cs typeface="Arial" pitchFamily="34" charset="0"/>
              </a:rPr>
              <a:t>Επίπεδο 7			30.06. – 03.07.22</a:t>
            </a:r>
          </a:p>
          <a:p>
            <a:pPr marL="360363" indent="-360363" algn="just">
              <a:buClr>
                <a:srgbClr val="FF6D6D"/>
              </a:buClr>
              <a:buSzPct val="150000"/>
            </a:pPr>
            <a:endParaRPr lang="el-GR" sz="600" dirty="0" smtClean="0">
              <a:latin typeface="Bookman Old Style" pitchFamily="18" charset="0"/>
              <a:ea typeface="Times New Roman" pitchFamily="18" charset="0"/>
              <a:cs typeface="Arial" pitchFamily="34" charset="0"/>
            </a:endParaRPr>
          </a:p>
          <a:p>
            <a:pPr lvl="0" indent="185738" algn="just"/>
            <a:r>
              <a:rPr lang="el-GR" b="1" dirty="0" smtClean="0">
                <a:solidFill>
                  <a:srgbClr val="00B050"/>
                </a:solidFill>
                <a:effectLst>
                  <a:outerShdw blurRad="38100" dist="38100" dir="2700000" algn="tl">
                    <a:srgbClr val="000000">
                      <a:alpha val="43137"/>
                    </a:srgbClr>
                  </a:outerShdw>
                </a:effectLst>
                <a:latin typeface="Bookman Old Style" pitchFamily="18" charset="0"/>
                <a:ea typeface="Times New Roman" pitchFamily="18" charset="0"/>
                <a:cs typeface="Arial" pitchFamily="34" charset="0"/>
              </a:rPr>
              <a:t>Ρέθυμνο</a:t>
            </a:r>
          </a:p>
          <a:p>
            <a:pPr lvl="0" indent="185738" algn="just"/>
            <a:r>
              <a:rPr lang="el-GR" b="1" i="1" dirty="0" smtClean="0">
                <a:latin typeface="Bookman Old Style" pitchFamily="18" charset="0"/>
                <a:ea typeface="Times New Roman" pitchFamily="18" charset="0"/>
                <a:cs typeface="Arial" pitchFamily="34" charset="0"/>
              </a:rPr>
              <a:t>Με την Κατερίνα Αργέντη</a:t>
            </a:r>
            <a:endParaRPr lang="el-GR" b="1" i="1" dirty="0" smtClean="0">
              <a:latin typeface="Arial" pitchFamily="34" charset="0"/>
              <a:cs typeface="Arial" pitchFamily="34" charset="0"/>
            </a:endParaRPr>
          </a:p>
          <a:p>
            <a:pPr marL="360363" indent="-1588" algn="just">
              <a:buClr>
                <a:srgbClr val="FF6D6D"/>
              </a:buClr>
              <a:buSzPct val="150000"/>
            </a:pPr>
            <a:r>
              <a:rPr lang="el-GR" sz="1600" dirty="0" smtClean="0">
                <a:latin typeface="Bookman Old Style" pitchFamily="18" charset="0"/>
                <a:ea typeface="Times New Roman" pitchFamily="18" charset="0"/>
                <a:cs typeface="Arial" pitchFamily="34" charset="0"/>
              </a:rPr>
              <a:t>Επίπεδο 7			 26.05. – 29.05.22 </a:t>
            </a:r>
          </a:p>
          <a:p>
            <a:pPr marL="177800" algn="just">
              <a:buClr>
                <a:srgbClr val="FF6D6D"/>
              </a:buClr>
              <a:buSzPct val="150000"/>
            </a:pPr>
            <a:r>
              <a:rPr lang="el-GR" b="1" i="1" dirty="0" smtClean="0">
                <a:latin typeface="Bookman Old Style" pitchFamily="18" charset="0"/>
                <a:ea typeface="Times New Roman" pitchFamily="18" charset="0"/>
                <a:cs typeface="Arial" pitchFamily="34" charset="0"/>
              </a:rPr>
              <a:t>Με την Αλεξάνδρα Αντωνίου</a:t>
            </a:r>
          </a:p>
          <a:p>
            <a:pPr marL="360363" indent="-1588" algn="just">
              <a:buClr>
                <a:srgbClr val="FF6D6D"/>
              </a:buClr>
              <a:buSzPct val="150000"/>
            </a:pPr>
            <a:r>
              <a:rPr lang="de-DE" sz="1600" dirty="0" smtClean="0">
                <a:latin typeface="Bookman Old Style" pitchFamily="18" charset="0"/>
                <a:ea typeface="Times New Roman" pitchFamily="18" charset="0"/>
                <a:cs typeface="Arial" pitchFamily="34" charset="0"/>
              </a:rPr>
              <a:t>Advanced SP1 a &amp; b</a:t>
            </a:r>
            <a:r>
              <a:rPr lang="el-GR" sz="1600" dirty="0" smtClean="0">
                <a:latin typeface="Bookman Old Style" pitchFamily="18" charset="0"/>
                <a:ea typeface="Times New Roman" pitchFamily="18" charset="0"/>
                <a:cs typeface="Arial" pitchFamily="34" charset="0"/>
              </a:rPr>
              <a:t> 		 16.04. – 17.04.22 </a:t>
            </a:r>
          </a:p>
          <a:p>
            <a:pPr marL="360363" indent="-360363" algn="just">
              <a:buClr>
                <a:srgbClr val="FF6D6D"/>
              </a:buClr>
              <a:buSzPct val="150000"/>
            </a:pPr>
            <a:r>
              <a:rPr lang="el-GR" sz="1400" dirty="0" smtClean="0">
                <a:latin typeface="Bookman Old Style" pitchFamily="18" charset="0"/>
                <a:ea typeface="Times New Roman" pitchFamily="18" charset="0"/>
                <a:cs typeface="Arial" pitchFamily="34"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 TextBox"/>
          <p:cNvSpPr txBox="1"/>
          <p:nvPr/>
        </p:nvSpPr>
        <p:spPr>
          <a:xfrm>
            <a:off x="3180157" y="8676456"/>
            <a:ext cx="442168" cy="369332"/>
          </a:xfrm>
          <a:prstGeom prst="rect">
            <a:avLst/>
          </a:prstGeom>
          <a:noFill/>
        </p:spPr>
        <p:txBody>
          <a:bodyPr wrap="square" rtlCol="0">
            <a:spAutoFit/>
          </a:bodyPr>
          <a:lstStyle/>
          <a:p>
            <a:pPr algn="ctr"/>
            <a:r>
              <a:rPr lang="el-GR" b="1" i="1" dirty="0" smtClean="0">
                <a:solidFill>
                  <a:srgbClr val="4ED24E"/>
                </a:solidFill>
                <a:effectLst>
                  <a:outerShdw blurRad="38100" dist="38100" dir="2700000" algn="tl">
                    <a:srgbClr val="000000">
                      <a:alpha val="43137"/>
                    </a:srgbClr>
                  </a:outerShdw>
                </a:effectLst>
              </a:rPr>
              <a:t>9</a:t>
            </a:r>
            <a:endParaRPr lang="el-GR" b="1" i="1" dirty="0">
              <a:solidFill>
                <a:srgbClr val="4ED24E"/>
              </a:solidFill>
              <a:effectLst>
                <a:outerShdw blurRad="38100" dist="38100" dir="2700000" algn="tl">
                  <a:srgbClr val="000000">
                    <a:alpha val="43137"/>
                  </a:srgbClr>
                </a:outerShdw>
              </a:effectLst>
            </a:endParaRPr>
          </a:p>
        </p:txBody>
      </p:sp>
      <p:sp>
        <p:nvSpPr>
          <p:cNvPr id="5121" name="Rectangle 1"/>
          <p:cNvSpPr>
            <a:spLocks noChangeArrowheads="1"/>
          </p:cNvSpPr>
          <p:nvPr/>
        </p:nvSpPr>
        <p:spPr bwMode="auto">
          <a:xfrm>
            <a:off x="188640" y="143188"/>
            <a:ext cx="6480720" cy="2400657"/>
          </a:xfrm>
          <a:prstGeom prst="rect">
            <a:avLst/>
          </a:prstGeom>
          <a:solidFill>
            <a:srgbClr val="FFFF99">
              <a:alpha val="46000"/>
            </a:srgbClr>
          </a:solidFill>
          <a:ln w="9525">
            <a:solidFill>
              <a:srgbClr val="4ED24E"/>
            </a:solid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l-GR" sz="4400" b="1" dirty="0" smtClean="0">
                <a:solidFill>
                  <a:schemeClr val="accent5">
                    <a:lumMod val="75000"/>
                  </a:schemeClr>
                </a:solidFill>
                <a:effectLst>
                  <a:outerShdw blurRad="38100" dist="38100" dir="2700000" algn="tl">
                    <a:srgbClr val="000000">
                      <a:alpha val="43137"/>
                    </a:srgbClr>
                  </a:outerShdw>
                </a:effectLst>
                <a:latin typeface="Bookman Old Style" pitchFamily="18" charset="0"/>
                <a:cs typeface="Times New Roman" pitchFamily="18" charset="0"/>
              </a:rPr>
              <a:t>Προϊόντα </a:t>
            </a:r>
            <a:r>
              <a:rPr lang="en-US" sz="4400" b="1" dirty="0" smtClean="0">
                <a:solidFill>
                  <a:schemeClr val="accent5">
                    <a:lumMod val="75000"/>
                  </a:schemeClr>
                </a:solidFill>
                <a:effectLst>
                  <a:outerShdw blurRad="38100" dist="38100" dir="2700000" algn="tl">
                    <a:srgbClr val="000000">
                      <a:alpha val="43137"/>
                    </a:srgbClr>
                  </a:outerShdw>
                </a:effectLst>
                <a:latin typeface="Bookman Old Style" pitchFamily="18" charset="0"/>
                <a:cs typeface="Times New Roman" pitchFamily="18" charset="0"/>
              </a:rPr>
              <a:t>Bowtech</a:t>
            </a:r>
            <a:endParaRPr lang="el-GR" sz="4400" b="1" dirty="0" smtClean="0">
              <a:solidFill>
                <a:schemeClr val="accent5">
                  <a:lumMod val="75000"/>
                </a:schemeClr>
              </a:solidFill>
              <a:effectLst>
                <a:outerShdw blurRad="38100" dist="38100" dir="2700000" algn="tl">
                  <a:srgbClr val="000000">
                    <a:alpha val="43137"/>
                  </a:srgbClr>
                </a:outerShdw>
              </a:effectLst>
              <a:latin typeface="Bookman Old Style" pitchFamily="18" charset="0"/>
              <a:cs typeface="Times New Roman" pitchFamily="18" charset="0"/>
            </a:endParaRPr>
          </a:p>
          <a:p>
            <a:pPr algn="just" fontAlgn="base">
              <a:spcBef>
                <a:spcPct val="0"/>
              </a:spcBef>
              <a:spcAft>
                <a:spcPct val="0"/>
              </a:spcAft>
            </a:pPr>
            <a:endParaRPr lang="el-GR" sz="600" dirty="0" smtClean="0">
              <a:latin typeface="Bookman Old Style" pitchFamily="18" charset="0"/>
              <a:cs typeface="Times New Roman" pitchFamily="18" charset="0"/>
            </a:endParaRPr>
          </a:p>
          <a:p>
            <a:pPr lvl="0" algn="ctr"/>
            <a:r>
              <a:rPr lang="el-GR" sz="2000" i="1" dirty="0" smtClean="0">
                <a:latin typeface="Bookman Old Style" pitchFamily="18" charset="0"/>
              </a:rPr>
              <a:t>Έχουμε μόλις παραλάβει φρέσκιες </a:t>
            </a:r>
            <a:r>
              <a:rPr lang="en-US" sz="2000" i="1" dirty="0" smtClean="0">
                <a:latin typeface="Bookman Old Style" pitchFamily="18" charset="0"/>
              </a:rPr>
              <a:t>IODEX </a:t>
            </a:r>
            <a:r>
              <a:rPr lang="el-GR" sz="2000" i="1" dirty="0" smtClean="0">
                <a:latin typeface="Bookman Old Style" pitchFamily="18" charset="0"/>
              </a:rPr>
              <a:t>σε κρέμες με ή χωρίς ιώδιο και σε </a:t>
            </a:r>
            <a:r>
              <a:rPr lang="en-US" sz="2000" i="1" dirty="0" smtClean="0">
                <a:latin typeface="Bookman Old Style" pitchFamily="18" charset="0"/>
              </a:rPr>
              <a:t>Roll on</a:t>
            </a:r>
            <a:r>
              <a:rPr lang="el-GR" sz="2000" i="1" dirty="0" smtClean="0">
                <a:latin typeface="Bookman Old Style" pitchFamily="18" charset="0"/>
              </a:rPr>
              <a:t>. Υπάρχει επίσης ακόμη περιορισμένος αριθμός σε κούπες και </a:t>
            </a:r>
            <a:r>
              <a:rPr lang="en-US" sz="2000" i="1" dirty="0" smtClean="0">
                <a:latin typeface="Bookman Old Style" pitchFamily="18" charset="0"/>
              </a:rPr>
              <a:t>mousepads. </a:t>
            </a:r>
            <a:r>
              <a:rPr lang="el-GR" sz="2000" i="1" dirty="0" smtClean="0">
                <a:latin typeface="Bookman Old Style" pitchFamily="18" charset="0"/>
              </a:rPr>
              <a:t>Αν ενδιαφέρεστε να παραγγείλετε, επικοινωνήστε μαζί μας στο </a:t>
            </a:r>
            <a:r>
              <a:rPr lang="en-US" sz="2000" i="1" dirty="0" smtClean="0">
                <a:latin typeface="Bookman Old Style" pitchFamily="18" charset="0"/>
                <a:hlinkClick r:id="rId2"/>
              </a:rPr>
              <a:t>info@bowen.gr</a:t>
            </a:r>
            <a:endParaRPr lang="en-US" sz="2000" i="1" dirty="0" smtClean="0">
              <a:latin typeface="Bookman Old Style" pitchFamily="18" charset="0"/>
            </a:endParaRPr>
          </a:p>
        </p:txBody>
      </p:sp>
      <p:pic>
        <p:nvPicPr>
          <p:cNvPr id="4098" name="Picture 2" descr="No description available."/>
          <p:cNvPicPr>
            <a:picLocks noChangeAspect="1" noChangeArrowheads="1"/>
          </p:cNvPicPr>
          <p:nvPr/>
        </p:nvPicPr>
        <p:blipFill>
          <a:blip r:embed="rId3" cstate="print"/>
          <a:srcRect l="21961" r="24357"/>
          <a:stretch>
            <a:fillRect/>
          </a:stretch>
        </p:blipFill>
        <p:spPr bwMode="auto">
          <a:xfrm>
            <a:off x="4077072" y="2699792"/>
            <a:ext cx="2568538" cy="3173951"/>
          </a:xfrm>
          <a:prstGeom prst="rect">
            <a:avLst/>
          </a:prstGeom>
          <a:noFill/>
          <a:ln w="38100">
            <a:solidFill>
              <a:srgbClr val="92D050"/>
            </a:solidFill>
          </a:ln>
        </p:spPr>
      </p:pic>
      <p:pic>
        <p:nvPicPr>
          <p:cNvPr id="3076" name="Picture 4" descr="No description available."/>
          <p:cNvPicPr>
            <a:picLocks noChangeAspect="1" noChangeArrowheads="1"/>
          </p:cNvPicPr>
          <p:nvPr/>
        </p:nvPicPr>
        <p:blipFill>
          <a:blip r:embed="rId4" cstate="print"/>
          <a:srcRect/>
          <a:stretch>
            <a:fillRect/>
          </a:stretch>
        </p:blipFill>
        <p:spPr bwMode="auto">
          <a:xfrm>
            <a:off x="2708920" y="6011560"/>
            <a:ext cx="3960440" cy="2628513"/>
          </a:xfrm>
          <a:prstGeom prst="rect">
            <a:avLst/>
          </a:prstGeom>
          <a:noFill/>
          <a:ln w="38100">
            <a:solidFill>
              <a:schemeClr val="accent5">
                <a:lumMod val="75000"/>
              </a:schemeClr>
            </a:solidFill>
          </a:ln>
        </p:spPr>
      </p:pic>
      <p:pic>
        <p:nvPicPr>
          <p:cNvPr id="1030" name="Picture 6" descr="No description available."/>
          <p:cNvPicPr>
            <a:picLocks noChangeAspect="1" noChangeArrowheads="1"/>
          </p:cNvPicPr>
          <p:nvPr/>
        </p:nvPicPr>
        <p:blipFill>
          <a:blip r:embed="rId5" cstate="print"/>
          <a:srcRect/>
          <a:stretch>
            <a:fillRect/>
          </a:stretch>
        </p:blipFill>
        <p:spPr bwMode="auto">
          <a:xfrm>
            <a:off x="212390" y="6012160"/>
            <a:ext cx="2280506" cy="2632927"/>
          </a:xfrm>
          <a:prstGeom prst="rect">
            <a:avLst/>
          </a:prstGeom>
          <a:noFill/>
          <a:ln w="38100">
            <a:solidFill>
              <a:srgbClr val="92D050"/>
            </a:solidFill>
          </a:ln>
        </p:spPr>
      </p:pic>
      <p:pic>
        <p:nvPicPr>
          <p:cNvPr id="9" name="Picture 2" descr="https://scontent.fath6-1.fna.fbcdn.net/v/t1.15752-9/102986831_303262584008436_271802375352614912_n.jpg?_nc_cat=111&amp;_nc_sid=b96e70&amp;_nc_eui2=AeFm_ZWr2dRDP_Oth9DBLXzdtajJYRy2X721qMlhHLZfvY6pJ2FQv2ciFBM24fyvl2Y&amp;_nc_ohc=uqkxbWB7f0UAX_Klwrz&amp;_nc_ht=scontent.fath6-1.fna&amp;oh=0e8e1defc71391183705912ee9375b6d&amp;oe=5F01F2DF"/>
          <p:cNvPicPr>
            <a:picLocks noChangeAspect="1" noChangeArrowheads="1"/>
          </p:cNvPicPr>
          <p:nvPr/>
        </p:nvPicPr>
        <p:blipFill>
          <a:blip r:embed="rId6" cstate="print">
            <a:lum bright="20000" contrast="30000"/>
          </a:blip>
          <a:srcRect/>
          <a:stretch>
            <a:fillRect/>
          </a:stretch>
        </p:blipFill>
        <p:spPr bwMode="auto">
          <a:xfrm>
            <a:off x="213148" y="2699792"/>
            <a:ext cx="3600400" cy="3168352"/>
          </a:xfrm>
          <a:prstGeom prst="rect">
            <a:avLst/>
          </a:prstGeom>
          <a:noFill/>
          <a:ln w="38100">
            <a:solidFill>
              <a:schemeClr val="accent5">
                <a:lumMod val="60000"/>
                <a:lumOff val="40000"/>
              </a:schemeClr>
            </a:solidFill>
          </a:ln>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18854</TotalTime>
  <Words>2560</Words>
  <Application>Microsoft Office PowerPoint</Application>
  <PresentationFormat>Προβολή στην οθόνη (4:3)</PresentationFormat>
  <Paragraphs>195</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Νέα του Bowtech Ενημερωτικό Δελτίο του ΓΡΑΦΕΙΟΥ BOWTECH ΕΛΛΑΔΑΣ</dc:title>
  <dc:creator>HP</dc:creator>
  <cp:lastModifiedBy>ALEX</cp:lastModifiedBy>
  <cp:revision>4273</cp:revision>
  <dcterms:created xsi:type="dcterms:W3CDTF">2019-10-20T17:45:06Z</dcterms:created>
  <dcterms:modified xsi:type="dcterms:W3CDTF">2022-02-25T17:51:45Z</dcterms:modified>
</cp:coreProperties>
</file>